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56" r:id="rId2"/>
    <p:sldId id="257" r:id="rId3"/>
    <p:sldId id="289" r:id="rId4"/>
    <p:sldId id="290" r:id="rId5"/>
    <p:sldId id="258" r:id="rId6"/>
    <p:sldId id="260" r:id="rId7"/>
    <p:sldId id="261" r:id="rId8"/>
    <p:sldId id="259" r:id="rId9"/>
    <p:sldId id="262" r:id="rId10"/>
    <p:sldId id="265" r:id="rId11"/>
    <p:sldId id="263" r:id="rId12"/>
    <p:sldId id="271" r:id="rId13"/>
    <p:sldId id="273" r:id="rId14"/>
    <p:sldId id="284" r:id="rId15"/>
    <p:sldId id="269" r:id="rId16"/>
    <p:sldId id="268" r:id="rId17"/>
    <p:sldId id="282" r:id="rId18"/>
    <p:sldId id="275" r:id="rId19"/>
    <p:sldId id="277" r:id="rId20"/>
    <p:sldId id="279" r:id="rId21"/>
    <p:sldId id="281" r:id="rId22"/>
  </p:sldIdLst>
  <p:sldSz cx="18288000" cy="10287000"/>
  <p:notesSz cx="6858000" cy="9144000"/>
  <p:embeddedFontLst>
    <p:embeddedFont>
      <p:font typeface="Calibri" panose="020F0502020204030204" pitchFamily="34" charset="0"/>
      <p:regular r:id="rId24"/>
      <p:bold r:id="rId25"/>
      <p:italic r:id="rId26"/>
      <p:boldItalic r:id="rId27"/>
    </p:embeddedFont>
    <p:embeddedFont>
      <p:font typeface="Glacial Indifference Bold" pitchFamily="2" charset="0"/>
      <p:regular r:id="rId28"/>
      <p:bold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D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15" autoAdjust="0"/>
    <p:restoredTop sz="94548" autoAdjust="0"/>
  </p:normalViewPr>
  <p:slideViewPr>
    <p:cSldViewPr>
      <p:cViewPr varScale="1">
        <p:scale>
          <a:sx n="70" d="100"/>
          <a:sy n="70" d="100"/>
        </p:scale>
        <p:origin x="1216" y="-1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2A17EC-4CD9-5547-8A6F-CF95FF0855C3}" type="datetimeFigureOut">
              <a:rPr lang="en-US" smtClean="0"/>
              <a:t>2/21/26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2B162B-C816-5C41-B8CA-EED87CEB3305}" type="slidenum">
              <a:rPr lang="en-US" smtClean="0"/>
              <a:t>‹#›</a:t>
            </a:fld>
            <a:endParaRPr lang="en-US"/>
          </a:p>
        </p:txBody>
      </p:sp>
    </p:spTree>
    <p:extLst>
      <p:ext uri="{BB962C8B-B14F-4D97-AF65-F5344CB8AC3E}">
        <p14:creationId xmlns:p14="http://schemas.microsoft.com/office/powerpoint/2010/main" val="2873630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B162B-C816-5C41-B8CA-EED87CEB3305}" type="slidenum">
              <a:rPr lang="en-US" smtClean="0"/>
              <a:t>2</a:t>
            </a:fld>
            <a:endParaRPr lang="en-US"/>
          </a:p>
        </p:txBody>
      </p:sp>
    </p:spTree>
    <p:extLst>
      <p:ext uri="{BB962C8B-B14F-4D97-AF65-F5344CB8AC3E}">
        <p14:creationId xmlns:p14="http://schemas.microsoft.com/office/powerpoint/2010/main" val="2132878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B162B-C816-5C41-B8CA-EED87CEB3305}" type="slidenum">
              <a:rPr lang="en-US" smtClean="0"/>
              <a:t>3</a:t>
            </a:fld>
            <a:endParaRPr lang="en-US"/>
          </a:p>
        </p:txBody>
      </p:sp>
    </p:spTree>
    <p:extLst>
      <p:ext uri="{BB962C8B-B14F-4D97-AF65-F5344CB8AC3E}">
        <p14:creationId xmlns:p14="http://schemas.microsoft.com/office/powerpoint/2010/main" val="1108390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B162B-C816-5C41-B8CA-EED87CEB3305}" type="slidenum">
              <a:rPr lang="en-US" smtClean="0"/>
              <a:t>4</a:t>
            </a:fld>
            <a:endParaRPr lang="en-US"/>
          </a:p>
        </p:txBody>
      </p:sp>
    </p:spTree>
    <p:extLst>
      <p:ext uri="{BB962C8B-B14F-4D97-AF65-F5344CB8AC3E}">
        <p14:creationId xmlns:p14="http://schemas.microsoft.com/office/powerpoint/2010/main" val="4092781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B162B-C816-5C41-B8CA-EED87CEB3305}" type="slidenum">
              <a:rPr lang="en-US" smtClean="0"/>
              <a:t>5</a:t>
            </a:fld>
            <a:endParaRPr lang="en-US"/>
          </a:p>
        </p:txBody>
      </p:sp>
    </p:spTree>
    <p:extLst>
      <p:ext uri="{BB962C8B-B14F-4D97-AF65-F5344CB8AC3E}">
        <p14:creationId xmlns:p14="http://schemas.microsoft.com/office/powerpoint/2010/main" val="2147286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B162B-C816-5C41-B8CA-EED87CEB3305}" type="slidenum">
              <a:rPr lang="en-US" smtClean="0"/>
              <a:t>7</a:t>
            </a:fld>
            <a:endParaRPr lang="en-US"/>
          </a:p>
        </p:txBody>
      </p:sp>
    </p:spTree>
    <p:extLst>
      <p:ext uri="{BB962C8B-B14F-4D97-AF65-F5344CB8AC3E}">
        <p14:creationId xmlns:p14="http://schemas.microsoft.com/office/powerpoint/2010/main" val="2451321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B162B-C816-5C41-B8CA-EED87CEB3305}" type="slidenum">
              <a:rPr lang="en-US" smtClean="0"/>
              <a:t>11</a:t>
            </a:fld>
            <a:endParaRPr lang="en-US"/>
          </a:p>
        </p:txBody>
      </p:sp>
    </p:spTree>
    <p:extLst>
      <p:ext uri="{BB962C8B-B14F-4D97-AF65-F5344CB8AC3E}">
        <p14:creationId xmlns:p14="http://schemas.microsoft.com/office/powerpoint/2010/main" val="1177175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B162B-C816-5C41-B8CA-EED87CEB3305}" type="slidenum">
              <a:rPr lang="en-US" smtClean="0"/>
              <a:t>15</a:t>
            </a:fld>
            <a:endParaRPr lang="en-US"/>
          </a:p>
        </p:txBody>
      </p:sp>
    </p:spTree>
    <p:extLst>
      <p:ext uri="{BB962C8B-B14F-4D97-AF65-F5344CB8AC3E}">
        <p14:creationId xmlns:p14="http://schemas.microsoft.com/office/powerpoint/2010/main" val="400531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B162B-C816-5C41-B8CA-EED87CEB3305}" type="slidenum">
              <a:rPr lang="en-US" smtClean="0"/>
              <a:t>16</a:t>
            </a:fld>
            <a:endParaRPr lang="en-US"/>
          </a:p>
        </p:txBody>
      </p:sp>
    </p:spTree>
    <p:extLst>
      <p:ext uri="{BB962C8B-B14F-4D97-AF65-F5344CB8AC3E}">
        <p14:creationId xmlns:p14="http://schemas.microsoft.com/office/powerpoint/2010/main" val="1126253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B162B-C816-5C41-B8CA-EED87CEB3305}" type="slidenum">
              <a:rPr lang="en-US" smtClean="0"/>
              <a:t>17</a:t>
            </a:fld>
            <a:endParaRPr lang="en-US"/>
          </a:p>
        </p:txBody>
      </p:sp>
    </p:spTree>
    <p:extLst>
      <p:ext uri="{BB962C8B-B14F-4D97-AF65-F5344CB8AC3E}">
        <p14:creationId xmlns:p14="http://schemas.microsoft.com/office/powerpoint/2010/main" val="3314401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2B162B-C816-5C41-B8CA-EED87CEB3305}" type="slidenum">
              <a:rPr lang="en-US" smtClean="0"/>
              <a:t>21</a:t>
            </a:fld>
            <a:endParaRPr lang="en-US"/>
          </a:p>
        </p:txBody>
      </p:sp>
    </p:spTree>
    <p:extLst>
      <p:ext uri="{BB962C8B-B14F-4D97-AF65-F5344CB8AC3E}">
        <p14:creationId xmlns:p14="http://schemas.microsoft.com/office/powerpoint/2010/main" val="3270999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png"/><Relationship Id="rId7"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9.sv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sv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png"/><Relationship Id="rId7" Type="http://schemas.openxmlformats.org/officeDocument/2006/relationships/image" Target="../media/image11.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9.svg"/><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sv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sv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sv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png"/><Relationship Id="rId7" Type="http://schemas.openxmlformats.org/officeDocument/2006/relationships/image" Target="../media/image11.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9.svg"/><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sv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sv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sv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png"/><Relationship Id="rId7"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9.svg"/><Relationship Id="rId9"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png"/><Relationship Id="rId7" Type="http://schemas.openxmlformats.org/officeDocument/2006/relationships/image" Target="../media/image11.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9.svg"/><Relationship Id="rId9"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png"/><Relationship Id="rId7" Type="http://schemas.openxmlformats.org/officeDocument/2006/relationships/image" Target="../media/image11.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9.svg"/><Relationship Id="rId9"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sv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sv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sv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png"/><Relationship Id="rId7" Type="http://schemas.openxmlformats.org/officeDocument/2006/relationships/image" Target="../media/image11.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9.sv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964" y="-4289243"/>
            <a:ext cx="18331929" cy="11197287"/>
            <a:chOff x="0" y="0"/>
            <a:chExt cx="4828162" cy="2949080"/>
          </a:xfrm>
        </p:grpSpPr>
        <p:sp>
          <p:nvSpPr>
            <p:cNvPr id="3" name="Freeform 3"/>
            <p:cNvSpPr/>
            <p:nvPr/>
          </p:nvSpPr>
          <p:spPr>
            <a:xfrm>
              <a:off x="0" y="0"/>
              <a:ext cx="4828162" cy="2949080"/>
            </a:xfrm>
            <a:custGeom>
              <a:avLst/>
              <a:gdLst/>
              <a:ahLst/>
              <a:cxnLst/>
              <a:rect l="l" t="t" r="r" b="b"/>
              <a:pathLst>
                <a:path w="4828162" h="2949080">
                  <a:moveTo>
                    <a:pt x="0" y="0"/>
                  </a:moveTo>
                  <a:lnTo>
                    <a:pt x="4828162" y="0"/>
                  </a:lnTo>
                  <a:lnTo>
                    <a:pt x="4828162" y="2949080"/>
                  </a:lnTo>
                  <a:lnTo>
                    <a:pt x="0" y="2949080"/>
                  </a:lnTo>
                  <a:close/>
                </a:path>
              </a:pathLst>
            </a:custGeom>
            <a:gradFill rotWithShape="1">
              <a:gsLst>
                <a:gs pos="0">
                  <a:srgbClr val="0CC0DF">
                    <a:alpha val="83000"/>
                  </a:srgbClr>
                </a:gs>
                <a:gs pos="100000">
                  <a:srgbClr val="FFDE59">
                    <a:alpha val="83000"/>
                  </a:srgbClr>
                </a:gs>
              </a:gsLst>
              <a:lin ang="0"/>
            </a:gradFill>
          </p:spPr>
          <p:txBody>
            <a:bodyPr/>
            <a:lstStyle/>
            <a:p>
              <a:endParaRPr lang="en-US" dirty="0"/>
            </a:p>
          </p:txBody>
        </p:sp>
        <p:sp>
          <p:nvSpPr>
            <p:cNvPr id="4" name="TextBox 4"/>
            <p:cNvSpPr txBox="1"/>
            <p:nvPr/>
          </p:nvSpPr>
          <p:spPr>
            <a:xfrm>
              <a:off x="0" y="-28575"/>
              <a:ext cx="4828162" cy="2977655"/>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610682"/>
            <a:ext cx="18288000" cy="2643303"/>
          </a:xfrm>
          <a:prstGeom prst="rect">
            <a:avLst/>
          </a:prstGeom>
        </p:spPr>
        <p:txBody>
          <a:bodyPr lIns="0" tIns="0" rIns="0" bIns="0" rtlCol="0" anchor="t">
            <a:spAutoFit/>
          </a:bodyPr>
          <a:lstStyle/>
          <a:p>
            <a:pPr algn="ctr">
              <a:lnSpc>
                <a:spcPts val="10434"/>
              </a:lnSpc>
            </a:pPr>
            <a:r>
              <a:rPr lang="en-US" sz="8414" b="1" spc="1136" dirty="0">
                <a:solidFill>
                  <a:srgbClr val="000000"/>
                </a:solidFill>
                <a:latin typeface="Glacial Indifference Bold"/>
                <a:ea typeface="Glacial Indifference Bold"/>
                <a:cs typeface="Glacial Indifference Bold"/>
                <a:sym typeface="Glacial Indifference Bold"/>
              </a:rPr>
              <a:t>KNOW YOUR RIGHTS </a:t>
            </a:r>
            <a:br>
              <a:rPr lang="en-US" sz="8414" b="1" spc="1136" dirty="0">
                <a:solidFill>
                  <a:srgbClr val="000000"/>
                </a:solidFill>
                <a:latin typeface="Glacial Indifference Bold"/>
                <a:ea typeface="Glacial Indifference Bold"/>
                <a:cs typeface="Glacial Indifference Bold"/>
                <a:sym typeface="Glacial Indifference Bold"/>
              </a:rPr>
            </a:br>
            <a:r>
              <a:rPr lang="en-US" sz="8414" b="1" spc="1136" dirty="0">
                <a:solidFill>
                  <a:srgbClr val="000000"/>
                </a:solidFill>
                <a:latin typeface="Glacial Indifference Bold"/>
                <a:ea typeface="Glacial Indifference Bold"/>
                <a:cs typeface="Glacial Indifference Bold"/>
                <a:sym typeface="Glacial Indifference Bold"/>
              </a:rPr>
              <a:t>WEBINAR </a:t>
            </a:r>
          </a:p>
        </p:txBody>
      </p:sp>
      <p:grpSp>
        <p:nvGrpSpPr>
          <p:cNvPr id="6" name="Group 6"/>
          <p:cNvGrpSpPr/>
          <p:nvPr/>
        </p:nvGrpSpPr>
        <p:grpSpPr>
          <a:xfrm>
            <a:off x="3690197" y="3647432"/>
            <a:ext cx="10907607" cy="4365079"/>
            <a:chOff x="0" y="0"/>
            <a:chExt cx="1702391" cy="681274"/>
          </a:xfrm>
        </p:grpSpPr>
        <p:sp>
          <p:nvSpPr>
            <p:cNvPr id="7" name="Freeform 7"/>
            <p:cNvSpPr/>
            <p:nvPr/>
          </p:nvSpPr>
          <p:spPr>
            <a:xfrm>
              <a:off x="0" y="0"/>
              <a:ext cx="1702391" cy="681274"/>
            </a:xfrm>
            <a:custGeom>
              <a:avLst/>
              <a:gdLst/>
              <a:ahLst/>
              <a:cxnLst/>
              <a:rect l="l" t="t" r="r" b="b"/>
              <a:pathLst>
                <a:path w="1702391" h="681274">
                  <a:moveTo>
                    <a:pt x="33359" y="0"/>
                  </a:moveTo>
                  <a:lnTo>
                    <a:pt x="1669032" y="0"/>
                  </a:lnTo>
                  <a:cubicBezTo>
                    <a:pt x="1677879" y="0"/>
                    <a:pt x="1686365" y="3515"/>
                    <a:pt x="1692621" y="9771"/>
                  </a:cubicBezTo>
                  <a:cubicBezTo>
                    <a:pt x="1698877" y="16027"/>
                    <a:pt x="1702391" y="24512"/>
                    <a:pt x="1702391" y="33359"/>
                  </a:cubicBezTo>
                  <a:lnTo>
                    <a:pt x="1702391" y="647915"/>
                  </a:lnTo>
                  <a:cubicBezTo>
                    <a:pt x="1702391" y="656762"/>
                    <a:pt x="1698877" y="665248"/>
                    <a:pt x="1692621" y="671504"/>
                  </a:cubicBezTo>
                  <a:cubicBezTo>
                    <a:pt x="1686365" y="677760"/>
                    <a:pt x="1677879" y="681274"/>
                    <a:pt x="1669032" y="681274"/>
                  </a:cubicBezTo>
                  <a:lnTo>
                    <a:pt x="33359" y="681274"/>
                  </a:lnTo>
                  <a:cubicBezTo>
                    <a:pt x="24512" y="681274"/>
                    <a:pt x="16027" y="677760"/>
                    <a:pt x="9771" y="671504"/>
                  </a:cubicBezTo>
                  <a:cubicBezTo>
                    <a:pt x="3515" y="665248"/>
                    <a:pt x="0" y="656762"/>
                    <a:pt x="0" y="647915"/>
                  </a:cubicBezTo>
                  <a:lnTo>
                    <a:pt x="0" y="33359"/>
                  </a:lnTo>
                  <a:cubicBezTo>
                    <a:pt x="0" y="24512"/>
                    <a:pt x="3515" y="16027"/>
                    <a:pt x="9771" y="9771"/>
                  </a:cubicBezTo>
                  <a:cubicBezTo>
                    <a:pt x="16027" y="3515"/>
                    <a:pt x="24512" y="0"/>
                    <a:pt x="33359" y="0"/>
                  </a:cubicBezTo>
                  <a:close/>
                </a:path>
              </a:pathLst>
            </a:custGeom>
            <a:solidFill>
              <a:srgbClr val="FFBD59">
                <a:alpha val="97647"/>
              </a:srgbClr>
            </a:solidFill>
          </p:spPr>
        </p:sp>
        <p:sp>
          <p:nvSpPr>
            <p:cNvPr id="8" name="TextBox 8"/>
            <p:cNvSpPr txBox="1"/>
            <p:nvPr/>
          </p:nvSpPr>
          <p:spPr>
            <a:xfrm>
              <a:off x="0" y="-28575"/>
              <a:ext cx="1702391" cy="70984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482192" y="8485917"/>
            <a:ext cx="5527368" cy="1544767"/>
          </a:xfrm>
          <a:custGeom>
            <a:avLst/>
            <a:gdLst/>
            <a:ahLst/>
            <a:cxnLst/>
            <a:rect l="l" t="t" r="r" b="b"/>
            <a:pathLst>
              <a:path w="5527368" h="1544767">
                <a:moveTo>
                  <a:pt x="0" y="0"/>
                </a:moveTo>
                <a:lnTo>
                  <a:pt x="5527368" y="0"/>
                </a:lnTo>
                <a:lnTo>
                  <a:pt x="5527368" y="1544766"/>
                </a:lnTo>
                <a:lnTo>
                  <a:pt x="0" y="1544766"/>
                </a:lnTo>
                <a:lnTo>
                  <a:pt x="0" y="0"/>
                </a:lnTo>
                <a:close/>
              </a:path>
            </a:pathLst>
          </a:custGeom>
          <a:blipFill>
            <a:blip r:embed="rId2"/>
            <a:stretch>
              <a:fillRect/>
            </a:stretch>
          </a:blipFill>
        </p:spPr>
      </p:sp>
      <p:sp>
        <p:nvSpPr>
          <p:cNvPr id="10" name="Freeform 10"/>
          <p:cNvSpPr/>
          <p:nvPr/>
        </p:nvSpPr>
        <p:spPr>
          <a:xfrm>
            <a:off x="9144000" y="8634352"/>
            <a:ext cx="8155339" cy="1247896"/>
          </a:xfrm>
          <a:custGeom>
            <a:avLst/>
            <a:gdLst/>
            <a:ahLst/>
            <a:cxnLst/>
            <a:rect l="l" t="t" r="r" b="b"/>
            <a:pathLst>
              <a:path w="8155339" h="1247896">
                <a:moveTo>
                  <a:pt x="0" y="0"/>
                </a:moveTo>
                <a:lnTo>
                  <a:pt x="8155339" y="0"/>
                </a:lnTo>
                <a:lnTo>
                  <a:pt x="8155339" y="1247896"/>
                </a:lnTo>
                <a:lnTo>
                  <a:pt x="0" y="1247896"/>
                </a:lnTo>
                <a:lnTo>
                  <a:pt x="0" y="0"/>
                </a:lnTo>
                <a:close/>
              </a:path>
            </a:pathLst>
          </a:custGeom>
          <a:blipFill>
            <a:blip r:embed="rId3"/>
            <a:stretch>
              <a:fillRect/>
            </a:stretch>
          </a:blipFill>
        </p:spPr>
      </p:sp>
      <p:sp>
        <p:nvSpPr>
          <p:cNvPr id="11" name="TextBox 11"/>
          <p:cNvSpPr txBox="1"/>
          <p:nvPr/>
        </p:nvSpPr>
        <p:spPr>
          <a:xfrm>
            <a:off x="4126775" y="3279527"/>
            <a:ext cx="10034450" cy="4820447"/>
          </a:xfrm>
          <a:prstGeom prst="rect">
            <a:avLst/>
          </a:prstGeom>
        </p:spPr>
        <p:txBody>
          <a:bodyPr lIns="0" tIns="0" rIns="0" bIns="0" rtlCol="0" anchor="t">
            <a:spAutoFit/>
          </a:bodyPr>
          <a:lstStyle/>
          <a:p>
            <a:pPr algn="ctr">
              <a:lnSpc>
                <a:spcPts val="6200"/>
              </a:lnSpc>
            </a:pPr>
            <a:endParaRPr/>
          </a:p>
          <a:p>
            <a:pPr algn="ctr">
              <a:lnSpc>
                <a:spcPts val="6200"/>
              </a:lnSpc>
            </a:pPr>
            <a:r>
              <a:rPr lang="en-US" sz="4559" b="1" spc="925">
                <a:solidFill>
                  <a:srgbClr val="000000"/>
                </a:solidFill>
                <a:latin typeface="Glacial Indifference Bold"/>
                <a:ea typeface="Glacial Indifference Bold"/>
                <a:cs typeface="Glacial Indifference Bold"/>
                <a:sym typeface="Glacial Indifference Bold"/>
              </a:rPr>
              <a:t>FREE SPEECH RIGHTS</a:t>
            </a:r>
          </a:p>
          <a:p>
            <a:pPr algn="ctr">
              <a:lnSpc>
                <a:spcPts val="6200"/>
              </a:lnSpc>
            </a:pPr>
            <a:r>
              <a:rPr lang="en-US" sz="4559" b="1" spc="925">
                <a:solidFill>
                  <a:srgbClr val="000000"/>
                </a:solidFill>
                <a:latin typeface="Glacial Indifference Bold"/>
                <a:ea typeface="Glacial Indifference Bold"/>
                <a:cs typeface="Glacial Indifference Bold"/>
                <a:sym typeface="Glacial Indifference Bold"/>
              </a:rPr>
              <a:t>STUDENT WALKOUTS</a:t>
            </a:r>
          </a:p>
          <a:p>
            <a:pPr algn="ctr">
              <a:lnSpc>
                <a:spcPts val="6200"/>
              </a:lnSpc>
            </a:pPr>
            <a:r>
              <a:rPr lang="en-US" sz="4559" b="1" spc="925">
                <a:solidFill>
                  <a:srgbClr val="000000"/>
                </a:solidFill>
                <a:latin typeface="Glacial Indifference Bold"/>
                <a:ea typeface="Glacial Indifference Bold"/>
                <a:cs typeface="Glacial Indifference Bold"/>
                <a:sym typeface="Glacial Indifference Bold"/>
              </a:rPr>
              <a:t>AND SCHOOL DISCIPLINE</a:t>
            </a:r>
          </a:p>
          <a:p>
            <a:pPr algn="ctr">
              <a:lnSpc>
                <a:spcPts val="6200"/>
              </a:lnSpc>
            </a:pPr>
            <a:r>
              <a:rPr lang="en-US" sz="4559" b="1" spc="925">
                <a:solidFill>
                  <a:srgbClr val="000000"/>
                </a:solidFill>
                <a:latin typeface="Glacial Indifference Bold"/>
                <a:ea typeface="Glacial Indifference Bold"/>
                <a:cs typeface="Glacial Indifference Bold"/>
                <a:sym typeface="Glacial Indifference Bold"/>
              </a:rPr>
              <a:t>FEBRUARY 21, 2026</a:t>
            </a:r>
          </a:p>
          <a:p>
            <a:pPr algn="ctr">
              <a:lnSpc>
                <a:spcPts val="9026"/>
              </a:lnSpc>
            </a:pPr>
            <a:endParaRPr lang="en-US" sz="4559" b="1" spc="925">
              <a:solidFill>
                <a:srgbClr val="000000"/>
              </a:solidFill>
              <a:latin typeface="Glacial Indifference Bold"/>
              <a:ea typeface="Glacial Indifference Bold"/>
              <a:cs typeface="Glacial Indifference Bold"/>
              <a:sym typeface="Glacial Indifference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ECE6"/>
        </a:solidFill>
        <a:effectLst/>
      </p:bgPr>
    </p:bg>
    <p:spTree>
      <p:nvGrpSpPr>
        <p:cNvPr id="1" name=""/>
        <p:cNvGrpSpPr/>
        <p:nvPr/>
      </p:nvGrpSpPr>
      <p:grpSpPr>
        <a:xfrm>
          <a:off x="0" y="0"/>
          <a:ext cx="0" cy="0"/>
          <a:chOff x="0" y="0"/>
          <a:chExt cx="0" cy="0"/>
        </a:xfrm>
      </p:grpSpPr>
      <p:grpSp>
        <p:nvGrpSpPr>
          <p:cNvPr id="26" name="Group 3">
            <a:extLst>
              <a:ext uri="{FF2B5EF4-FFF2-40B4-BE49-F238E27FC236}">
                <a16:creationId xmlns:a16="http://schemas.microsoft.com/office/drawing/2014/main" id="{849AC33B-A50A-3736-83F0-B6D93E1065C8}"/>
              </a:ext>
            </a:extLst>
          </p:cNvPr>
          <p:cNvGrpSpPr/>
          <p:nvPr/>
        </p:nvGrpSpPr>
        <p:grpSpPr>
          <a:xfrm>
            <a:off x="33836" y="81366"/>
            <a:ext cx="18179412" cy="11052420"/>
            <a:chOff x="0" y="0"/>
            <a:chExt cx="6370470" cy="3573876"/>
          </a:xfrm>
        </p:grpSpPr>
        <p:sp>
          <p:nvSpPr>
            <p:cNvPr id="27" name="Freeform 4">
              <a:extLst>
                <a:ext uri="{FF2B5EF4-FFF2-40B4-BE49-F238E27FC236}">
                  <a16:creationId xmlns:a16="http://schemas.microsoft.com/office/drawing/2014/main" id="{B45C6B0B-5066-498F-060D-3157BF6E4202}"/>
                </a:ext>
              </a:extLst>
            </p:cNvPr>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28" name="TextBox 5">
              <a:extLst>
                <a:ext uri="{FF2B5EF4-FFF2-40B4-BE49-F238E27FC236}">
                  <a16:creationId xmlns:a16="http://schemas.microsoft.com/office/drawing/2014/main" id="{D179D792-11CA-26DF-17AC-C03AFDADACCA}"/>
                </a:ext>
              </a:extLst>
            </p:cNvPr>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766" y="0"/>
            <a:ext cx="3933328" cy="10199822"/>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49709" y="4505305"/>
            <a:ext cx="3869267" cy="6365635"/>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91542" y="3633636"/>
            <a:ext cx="3836604" cy="6653363"/>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3">
                <a:alphaModFix amt="63000"/>
              </a:blip>
              <a:stretch>
                <a:fillRect l="-46199" r="-46199"/>
              </a:stretch>
            </a:blipFill>
          </p:spPr>
        </p:sp>
      </p:grpSp>
      <p:grpSp>
        <p:nvGrpSpPr>
          <p:cNvPr id="17" name="Group 17"/>
          <p:cNvGrpSpPr/>
          <p:nvPr/>
        </p:nvGrpSpPr>
        <p:grpSpPr>
          <a:xfrm>
            <a:off x="674101" y="4215049"/>
            <a:ext cx="3012865" cy="1381618"/>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304800" y="3436725"/>
            <a:ext cx="3614176" cy="4084406"/>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4"/>
            <a:stretch>
              <a:fillRect l="-602" r="-104837" b="-61736"/>
            </a:stretch>
          </a:blipFill>
        </p:spPr>
      </p:sp>
      <p:sp>
        <p:nvSpPr>
          <p:cNvPr id="21" name="Freeform 21"/>
          <p:cNvSpPr/>
          <p:nvPr/>
        </p:nvSpPr>
        <p:spPr>
          <a:xfrm flipH="1">
            <a:off x="-9766" y="5835673"/>
            <a:ext cx="1914765" cy="4718027"/>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5"/>
            <a:stretch>
              <a:fillRect l="-204498" t="-31526" r="-157832"/>
            </a:stretch>
          </a:blipFill>
        </p:spPr>
      </p:sp>
      <p:sp>
        <p:nvSpPr>
          <p:cNvPr id="22" name="TextBox 22"/>
          <p:cNvSpPr txBox="1"/>
          <p:nvPr/>
        </p:nvSpPr>
        <p:spPr>
          <a:xfrm>
            <a:off x="373445" y="4184982"/>
            <a:ext cx="3614176" cy="3062377"/>
          </a:xfrm>
          <a:prstGeom prst="rect">
            <a:avLst/>
          </a:prstGeom>
        </p:spPr>
        <p:txBody>
          <a:bodyPr wrap="square" lIns="0" tIns="0" rIns="0" bIns="0" rtlCol="0" anchor="t">
            <a:spAutoFit/>
          </a:bodyPr>
          <a:lstStyle/>
          <a:p>
            <a:pPr algn="ctr"/>
            <a:r>
              <a:rPr lang="en-US" b="1" spc="52" dirty="0">
                <a:solidFill>
                  <a:srgbClr val="000000"/>
                </a:solidFill>
                <a:latin typeface="Glacial Indifference Bold"/>
                <a:ea typeface="Glacial Indifference Bold"/>
                <a:cs typeface="Glacial Indifference Bold"/>
                <a:sym typeface="Glacial Indifference Bold"/>
              </a:rPr>
              <a:t>FREE SPEECH RIGHTS</a:t>
            </a:r>
          </a:p>
          <a:p>
            <a:pPr algn="ctr"/>
            <a:endParaRPr lang="en-US" b="1" spc="52" dirty="0">
              <a:solidFill>
                <a:srgbClr val="000000"/>
              </a:solidFill>
              <a:latin typeface="Glacial Indifference Bold"/>
              <a:ea typeface="Glacial Indifference Bold"/>
              <a:cs typeface="Glacial Indifference Bold"/>
              <a:sym typeface="Glacial Indifference Bold"/>
            </a:endParaRPr>
          </a:p>
          <a:p>
            <a:pPr algn="ctr"/>
            <a:r>
              <a:rPr lang="en-US" b="1" spc="52" dirty="0">
                <a:solidFill>
                  <a:srgbClr val="000000"/>
                </a:solidFill>
                <a:latin typeface="Glacial Indifference Bold"/>
                <a:ea typeface="Glacial Indifference Bold"/>
                <a:cs typeface="Glacial Indifference Bold"/>
                <a:sym typeface="Glacial Indifference Bold"/>
              </a:rPr>
              <a:t>STUDENT WALKOUTS</a:t>
            </a:r>
          </a:p>
          <a:p>
            <a:pPr algn="ctr"/>
            <a:endParaRPr lang="en-US" b="1" spc="52" dirty="0">
              <a:solidFill>
                <a:srgbClr val="000000"/>
              </a:solidFill>
              <a:latin typeface="Glacial Indifference Bold"/>
              <a:ea typeface="Glacial Indifference Bold"/>
              <a:cs typeface="Glacial Indifference Bold"/>
              <a:sym typeface="Glacial Indifference Bold"/>
            </a:endParaRPr>
          </a:p>
          <a:p>
            <a:pPr algn="ctr"/>
            <a:r>
              <a:rPr lang="en-US" b="1" spc="52" dirty="0">
                <a:solidFill>
                  <a:srgbClr val="000000"/>
                </a:solidFill>
                <a:latin typeface="Glacial Indifference Bold"/>
                <a:ea typeface="Glacial Indifference Bold"/>
                <a:cs typeface="Glacial Indifference Bold"/>
                <a:sym typeface="Glacial Indifference Bold"/>
              </a:rPr>
              <a:t>AND SCHOOL DISCIPLINE</a:t>
            </a:r>
          </a:p>
          <a:p>
            <a:pPr algn="ctr"/>
            <a:endParaRPr lang="en-US" b="1" spc="52" dirty="0">
              <a:solidFill>
                <a:srgbClr val="000000"/>
              </a:solidFill>
              <a:latin typeface="Glacial Indifference Bold"/>
              <a:ea typeface="Glacial Indifference Bold"/>
              <a:cs typeface="Glacial Indifference Bold"/>
              <a:sym typeface="Glacial Indifference Bold"/>
            </a:endParaRPr>
          </a:p>
          <a:p>
            <a:pPr algn="ctr"/>
            <a:r>
              <a:rPr lang="en-US" b="1" spc="86" dirty="0">
                <a:solidFill>
                  <a:srgbClr val="000000"/>
                </a:solidFill>
                <a:latin typeface="Glacial Indifference Bold"/>
                <a:ea typeface="Glacial Indifference Bold"/>
                <a:cs typeface="Glacial Indifference Bold"/>
                <a:sym typeface="Glacial Indifference Bold"/>
              </a:rPr>
              <a:t>WEBINAR </a:t>
            </a:r>
          </a:p>
          <a:p>
            <a:pPr algn="ctr"/>
            <a:r>
              <a:rPr lang="en-US" b="1" spc="86" dirty="0">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b="1" spc="86" dirty="0">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628547" y="484261"/>
            <a:ext cx="2267053" cy="550529"/>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6"/>
            <a:stretch>
              <a:fillRect/>
            </a:stretch>
          </a:blipFill>
        </p:spPr>
      </p:sp>
      <p:sp>
        <p:nvSpPr>
          <p:cNvPr id="24" name="Freeform 24"/>
          <p:cNvSpPr/>
          <p:nvPr/>
        </p:nvSpPr>
        <p:spPr>
          <a:xfrm>
            <a:off x="207547" y="1418819"/>
            <a:ext cx="3553590" cy="48764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7"/>
            <a:stretch>
              <a:fillRect/>
            </a:stretch>
          </a:blipFill>
        </p:spPr>
      </p:sp>
      <p:sp>
        <p:nvSpPr>
          <p:cNvPr id="25" name="TextBox 25"/>
          <p:cNvSpPr txBox="1"/>
          <p:nvPr/>
        </p:nvSpPr>
        <p:spPr>
          <a:xfrm>
            <a:off x="225719" y="2362360"/>
            <a:ext cx="3614176" cy="1545295"/>
          </a:xfrm>
          <a:prstGeom prst="rect">
            <a:avLst/>
          </a:prstGeom>
        </p:spPr>
        <p:txBody>
          <a:bodyPr wrap="square" lIns="0" tIns="0" rIns="0" bIns="0" rtlCol="0" anchor="t">
            <a:spAutoFit/>
          </a:bodyPr>
          <a:lstStyle/>
          <a:p>
            <a:pPr marL="0" lvl="1" indent="0" algn="ctr">
              <a:lnSpc>
                <a:spcPts val="6191"/>
              </a:lnSpc>
              <a:spcBef>
                <a:spcPct val="0"/>
              </a:spcBef>
            </a:pPr>
            <a:r>
              <a:rPr lang="en-US" sz="4799" b="1" spc="-19" dirty="0">
                <a:solidFill>
                  <a:srgbClr val="FFFFFF"/>
                </a:solidFill>
                <a:latin typeface="Glacial Indifference Bold"/>
                <a:ea typeface="Glacial Indifference Bold"/>
                <a:cs typeface="Glacial Indifference Bold"/>
                <a:sym typeface="Glacial Indifference Bold"/>
              </a:rPr>
              <a:t>KNOW YOUR RIGHTS</a:t>
            </a:r>
          </a:p>
        </p:txBody>
      </p:sp>
      <p:sp>
        <p:nvSpPr>
          <p:cNvPr id="32" name="TextBox 16">
            <a:extLst>
              <a:ext uri="{FF2B5EF4-FFF2-40B4-BE49-F238E27FC236}">
                <a16:creationId xmlns:a16="http://schemas.microsoft.com/office/drawing/2014/main" id="{D8057523-032E-687B-D907-01957D68CD6C}"/>
              </a:ext>
            </a:extLst>
          </p:cNvPr>
          <p:cNvSpPr txBox="1"/>
          <p:nvPr/>
        </p:nvSpPr>
        <p:spPr>
          <a:xfrm>
            <a:off x="4575741" y="1971660"/>
            <a:ext cx="13407459" cy="20775687"/>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By and large school districts have stated support for students to express themselves, but encourage them to remain on campus.</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Sacramento Unified School District: "We support the rights of students to safely exercise their First Amendment rights," Brian Heap, chief communications officer for Sacramento Unified School District, told The Center Square Friday. “We don’t encourage students to leave campus, but we also don’t impede them from doing so.”</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LAUSD’s Superintendent Carvalho</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“Schools are open and providing students with opportunities on campus for student expression, offering additional district resources and guidance for students to engage in meaningful, age-appropriate discussions in a safe and welcoming environment,” said Carvalho. “They are also allowed to participate in peaceful demonstrations on campus during non-instructional times, within parameters set by administrators.”</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LAPD, on the other hand, recently tweeted and released a statement making claims about the Education Code that are incorrect.</a:t>
            </a: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p:txBody>
      </p:sp>
      <p:sp>
        <p:nvSpPr>
          <p:cNvPr id="33" name="TextBox 15">
            <a:extLst>
              <a:ext uri="{FF2B5EF4-FFF2-40B4-BE49-F238E27FC236}">
                <a16:creationId xmlns:a16="http://schemas.microsoft.com/office/drawing/2014/main" id="{65FF90BF-4725-0A68-CDE3-6D25A96C851E}"/>
              </a:ext>
            </a:extLst>
          </p:cNvPr>
          <p:cNvSpPr txBox="1"/>
          <p:nvPr/>
        </p:nvSpPr>
        <p:spPr>
          <a:xfrm>
            <a:off x="4685676" y="733135"/>
            <a:ext cx="12973777" cy="2189702"/>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RESPONSE TO STUDENT WALKOUTS?</a:t>
            </a:r>
          </a:p>
          <a:p>
            <a:pPr marL="0" lvl="1" indent="0" algn="ctr">
              <a:lnSpc>
                <a:spcPts val="5805"/>
              </a:lnSpc>
              <a:spcBef>
                <a:spcPct val="0"/>
              </a:spcBef>
            </a:pPr>
            <a:endParaRPr lang="en-US" sz="4500" b="1" dirty="0">
              <a:solidFill>
                <a:srgbClr val="000000"/>
              </a:solidFill>
              <a:latin typeface="Glacial Indifference Bold"/>
              <a:ea typeface="Glacial Indifference Bold"/>
              <a:cs typeface="Glacial Indifference Bold"/>
              <a:sym typeface="Glacial Indifference Bold"/>
            </a:endParaRPr>
          </a:p>
          <a:p>
            <a:pPr marL="0" lvl="1" indent="0" algn="ctr">
              <a:lnSpc>
                <a:spcPts val="5805"/>
              </a:lnSpc>
              <a:spcBef>
                <a:spcPct val="0"/>
              </a:spcBef>
            </a:pPr>
            <a:endParaRPr lang="en-US" sz="4500" b="1" dirty="0">
              <a:solidFill>
                <a:srgbClr val="000000"/>
              </a:solidFill>
              <a:latin typeface="Glacial Indifference Bold"/>
              <a:ea typeface="Glacial Indifference Bold"/>
              <a:cs typeface="Glacial Indifference Bold"/>
              <a:sym typeface="Glacial Indifference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3">
            <a:extLst>
              <a:ext uri="{FF2B5EF4-FFF2-40B4-BE49-F238E27FC236}">
                <a16:creationId xmlns:a16="http://schemas.microsoft.com/office/drawing/2014/main" id="{849AC33B-A50A-3736-83F0-B6D93E1065C8}"/>
              </a:ext>
            </a:extLst>
          </p:cNvPr>
          <p:cNvGrpSpPr/>
          <p:nvPr/>
        </p:nvGrpSpPr>
        <p:grpSpPr>
          <a:xfrm>
            <a:off x="33836" y="81366"/>
            <a:ext cx="18179412" cy="11052420"/>
            <a:chOff x="0" y="0"/>
            <a:chExt cx="6370470" cy="3573876"/>
          </a:xfrm>
        </p:grpSpPr>
        <p:sp>
          <p:nvSpPr>
            <p:cNvPr id="27" name="Freeform 4">
              <a:extLst>
                <a:ext uri="{FF2B5EF4-FFF2-40B4-BE49-F238E27FC236}">
                  <a16:creationId xmlns:a16="http://schemas.microsoft.com/office/drawing/2014/main" id="{B45C6B0B-5066-498F-060D-3157BF6E4202}"/>
                </a:ext>
              </a:extLst>
            </p:cNvPr>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28" name="TextBox 5">
              <a:extLst>
                <a:ext uri="{FF2B5EF4-FFF2-40B4-BE49-F238E27FC236}">
                  <a16:creationId xmlns:a16="http://schemas.microsoft.com/office/drawing/2014/main" id="{D179D792-11CA-26DF-17AC-C03AFDADACCA}"/>
                </a:ext>
              </a:extLst>
            </p:cNvPr>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766" y="0"/>
            <a:ext cx="3933328" cy="10199822"/>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49709" y="4505305"/>
            <a:ext cx="3869267" cy="6365635"/>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91542" y="3633636"/>
            <a:ext cx="3836604" cy="6653363"/>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3">
                <a:alphaModFix amt="63000"/>
              </a:blip>
              <a:stretch>
                <a:fillRect l="-46199" r="-46199"/>
              </a:stretch>
            </a:blipFill>
          </p:spPr>
        </p:sp>
      </p:grpSp>
      <p:grpSp>
        <p:nvGrpSpPr>
          <p:cNvPr id="17" name="Group 17"/>
          <p:cNvGrpSpPr/>
          <p:nvPr/>
        </p:nvGrpSpPr>
        <p:grpSpPr>
          <a:xfrm>
            <a:off x="674101" y="4215049"/>
            <a:ext cx="3012865" cy="1381618"/>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304800" y="3436725"/>
            <a:ext cx="3614176" cy="4084406"/>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4"/>
            <a:stretch>
              <a:fillRect l="-602" r="-104837" b="-61736"/>
            </a:stretch>
          </a:blipFill>
        </p:spPr>
      </p:sp>
      <p:sp>
        <p:nvSpPr>
          <p:cNvPr id="21" name="Freeform 21"/>
          <p:cNvSpPr/>
          <p:nvPr/>
        </p:nvSpPr>
        <p:spPr>
          <a:xfrm flipH="1">
            <a:off x="-9766" y="5835673"/>
            <a:ext cx="1914765" cy="4718027"/>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5"/>
            <a:stretch>
              <a:fillRect l="-204498" t="-31526" r="-157832"/>
            </a:stretch>
          </a:blipFill>
        </p:spPr>
      </p:sp>
      <p:sp>
        <p:nvSpPr>
          <p:cNvPr id="22" name="TextBox 22"/>
          <p:cNvSpPr txBox="1"/>
          <p:nvPr/>
        </p:nvSpPr>
        <p:spPr>
          <a:xfrm>
            <a:off x="373445" y="4184982"/>
            <a:ext cx="3614176" cy="3062377"/>
          </a:xfrm>
          <a:prstGeom prst="rect">
            <a:avLst/>
          </a:prstGeom>
        </p:spPr>
        <p:txBody>
          <a:bodyPr wrap="square" lIns="0" tIns="0" rIns="0" bIns="0" rtlCol="0" anchor="t">
            <a:spAutoFit/>
          </a:bodyPr>
          <a:lstStyle/>
          <a:p>
            <a:pPr algn="ctr"/>
            <a:r>
              <a:rPr lang="en-US" b="1" spc="52" dirty="0">
                <a:solidFill>
                  <a:srgbClr val="000000"/>
                </a:solidFill>
                <a:latin typeface="Glacial Indifference Bold"/>
                <a:ea typeface="Glacial Indifference Bold"/>
                <a:cs typeface="Glacial Indifference Bold"/>
                <a:sym typeface="Glacial Indifference Bold"/>
              </a:rPr>
              <a:t>FREE SPEECH RIGHTS</a:t>
            </a:r>
          </a:p>
          <a:p>
            <a:pPr algn="ctr"/>
            <a:endParaRPr lang="en-US" b="1" spc="52" dirty="0">
              <a:solidFill>
                <a:srgbClr val="000000"/>
              </a:solidFill>
              <a:latin typeface="Glacial Indifference Bold"/>
              <a:ea typeface="Glacial Indifference Bold"/>
              <a:cs typeface="Glacial Indifference Bold"/>
              <a:sym typeface="Glacial Indifference Bold"/>
            </a:endParaRPr>
          </a:p>
          <a:p>
            <a:pPr algn="ctr"/>
            <a:r>
              <a:rPr lang="en-US" b="1" spc="52" dirty="0">
                <a:solidFill>
                  <a:srgbClr val="000000"/>
                </a:solidFill>
                <a:latin typeface="Glacial Indifference Bold"/>
                <a:ea typeface="Glacial Indifference Bold"/>
                <a:cs typeface="Glacial Indifference Bold"/>
                <a:sym typeface="Glacial Indifference Bold"/>
              </a:rPr>
              <a:t>STUDENT WALKOUTS</a:t>
            </a:r>
          </a:p>
          <a:p>
            <a:pPr algn="ctr"/>
            <a:endParaRPr lang="en-US" b="1" spc="52" dirty="0">
              <a:solidFill>
                <a:srgbClr val="000000"/>
              </a:solidFill>
              <a:latin typeface="Glacial Indifference Bold"/>
              <a:ea typeface="Glacial Indifference Bold"/>
              <a:cs typeface="Glacial Indifference Bold"/>
              <a:sym typeface="Glacial Indifference Bold"/>
            </a:endParaRPr>
          </a:p>
          <a:p>
            <a:pPr algn="ctr"/>
            <a:r>
              <a:rPr lang="en-US" b="1" spc="52" dirty="0">
                <a:solidFill>
                  <a:srgbClr val="000000"/>
                </a:solidFill>
                <a:latin typeface="Glacial Indifference Bold"/>
                <a:ea typeface="Glacial Indifference Bold"/>
                <a:cs typeface="Glacial Indifference Bold"/>
                <a:sym typeface="Glacial Indifference Bold"/>
              </a:rPr>
              <a:t>AND SCHOOL DISCIPLINE</a:t>
            </a:r>
          </a:p>
          <a:p>
            <a:pPr algn="ctr"/>
            <a:endParaRPr lang="en-US" b="1" spc="52" dirty="0">
              <a:solidFill>
                <a:srgbClr val="000000"/>
              </a:solidFill>
              <a:latin typeface="Glacial Indifference Bold"/>
              <a:ea typeface="Glacial Indifference Bold"/>
              <a:cs typeface="Glacial Indifference Bold"/>
              <a:sym typeface="Glacial Indifference Bold"/>
            </a:endParaRPr>
          </a:p>
          <a:p>
            <a:pPr algn="ctr"/>
            <a:r>
              <a:rPr lang="en-US" b="1" spc="86" dirty="0">
                <a:solidFill>
                  <a:srgbClr val="000000"/>
                </a:solidFill>
                <a:latin typeface="Glacial Indifference Bold"/>
                <a:ea typeface="Glacial Indifference Bold"/>
                <a:cs typeface="Glacial Indifference Bold"/>
                <a:sym typeface="Glacial Indifference Bold"/>
              </a:rPr>
              <a:t>WEBINAR </a:t>
            </a:r>
          </a:p>
          <a:p>
            <a:pPr algn="ctr"/>
            <a:r>
              <a:rPr lang="en-US" b="1" spc="86" dirty="0">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b="1" spc="86" dirty="0">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628547" y="484261"/>
            <a:ext cx="2267053" cy="550529"/>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6"/>
            <a:stretch>
              <a:fillRect/>
            </a:stretch>
          </a:blipFill>
        </p:spPr>
      </p:sp>
      <p:sp>
        <p:nvSpPr>
          <p:cNvPr id="24" name="Freeform 24"/>
          <p:cNvSpPr/>
          <p:nvPr/>
        </p:nvSpPr>
        <p:spPr>
          <a:xfrm>
            <a:off x="207547" y="1418819"/>
            <a:ext cx="3553590" cy="48764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7"/>
            <a:stretch>
              <a:fillRect/>
            </a:stretch>
          </a:blipFill>
        </p:spPr>
      </p:sp>
      <p:sp>
        <p:nvSpPr>
          <p:cNvPr id="25" name="TextBox 25"/>
          <p:cNvSpPr txBox="1"/>
          <p:nvPr/>
        </p:nvSpPr>
        <p:spPr>
          <a:xfrm>
            <a:off x="225719" y="2362360"/>
            <a:ext cx="3614176" cy="1545295"/>
          </a:xfrm>
          <a:prstGeom prst="rect">
            <a:avLst/>
          </a:prstGeom>
        </p:spPr>
        <p:txBody>
          <a:bodyPr wrap="square" lIns="0" tIns="0" rIns="0" bIns="0" rtlCol="0" anchor="t">
            <a:spAutoFit/>
          </a:bodyPr>
          <a:lstStyle/>
          <a:p>
            <a:pPr marL="0" lvl="1" indent="0" algn="ctr">
              <a:lnSpc>
                <a:spcPts val="6191"/>
              </a:lnSpc>
              <a:spcBef>
                <a:spcPct val="0"/>
              </a:spcBef>
            </a:pPr>
            <a:r>
              <a:rPr lang="en-US" sz="4799" b="1" spc="-19" dirty="0">
                <a:solidFill>
                  <a:srgbClr val="FFFFFF"/>
                </a:solidFill>
                <a:latin typeface="Glacial Indifference Bold"/>
                <a:ea typeface="Glacial Indifference Bold"/>
                <a:cs typeface="Glacial Indifference Bold"/>
                <a:sym typeface="Glacial Indifference Bold"/>
              </a:rPr>
              <a:t>KNOW YOUR RIGHTS</a:t>
            </a:r>
          </a:p>
        </p:txBody>
      </p:sp>
      <p:sp>
        <p:nvSpPr>
          <p:cNvPr id="32" name="TextBox 16">
            <a:extLst>
              <a:ext uri="{FF2B5EF4-FFF2-40B4-BE49-F238E27FC236}">
                <a16:creationId xmlns:a16="http://schemas.microsoft.com/office/drawing/2014/main" id="{D8057523-032E-687B-D907-01957D68CD6C}"/>
              </a:ext>
            </a:extLst>
          </p:cNvPr>
          <p:cNvSpPr txBox="1"/>
          <p:nvPr/>
        </p:nvSpPr>
        <p:spPr>
          <a:xfrm>
            <a:off x="4575741" y="1971660"/>
            <a:ext cx="13407459" cy="9285362"/>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LAUSD’s Superintendent Carvalho</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“Schools are open and providing students with opportunities on campus for student expression, offering additional district resources and guidance for students to engage in meaningful, age-appropriate discussions in a safe and welcoming environment,” said Carvalho. “They are also allowed to participate in peaceful demonstrations on campus during non-instructional times, within parameters set by administrators.”</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p:txBody>
      </p:sp>
      <p:sp>
        <p:nvSpPr>
          <p:cNvPr id="33" name="TextBox 15">
            <a:extLst>
              <a:ext uri="{FF2B5EF4-FFF2-40B4-BE49-F238E27FC236}">
                <a16:creationId xmlns:a16="http://schemas.microsoft.com/office/drawing/2014/main" id="{65FF90BF-4725-0A68-CDE3-6D25A96C851E}"/>
              </a:ext>
            </a:extLst>
          </p:cNvPr>
          <p:cNvSpPr txBox="1"/>
          <p:nvPr/>
        </p:nvSpPr>
        <p:spPr>
          <a:xfrm>
            <a:off x="4685676" y="733135"/>
            <a:ext cx="12973777" cy="2189702"/>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RESPONSE TO STUDENT WALKOUTS?</a:t>
            </a:r>
          </a:p>
          <a:p>
            <a:pPr marL="0" lvl="1" indent="0" algn="ctr">
              <a:lnSpc>
                <a:spcPts val="5805"/>
              </a:lnSpc>
              <a:spcBef>
                <a:spcPct val="0"/>
              </a:spcBef>
            </a:pPr>
            <a:endParaRPr lang="en-US" sz="4500" b="1" dirty="0">
              <a:solidFill>
                <a:srgbClr val="000000"/>
              </a:solidFill>
              <a:latin typeface="Glacial Indifference Bold"/>
              <a:ea typeface="Glacial Indifference Bold"/>
              <a:cs typeface="Glacial Indifference Bold"/>
              <a:sym typeface="Glacial Indifference Bold"/>
            </a:endParaRPr>
          </a:p>
          <a:p>
            <a:pPr marL="0" lvl="1" indent="0" algn="ctr">
              <a:lnSpc>
                <a:spcPts val="5805"/>
              </a:lnSpc>
              <a:spcBef>
                <a:spcPct val="0"/>
              </a:spcBef>
            </a:pPr>
            <a:endParaRPr lang="en-US" sz="4500" b="1" dirty="0">
              <a:solidFill>
                <a:srgbClr val="000000"/>
              </a:solidFill>
              <a:latin typeface="Glacial Indifference Bold"/>
              <a:ea typeface="Glacial Indifference Bold"/>
              <a:cs typeface="Glacial Indifference Bold"/>
              <a:sym typeface="Glacial Indifference Bold"/>
            </a:endParaRPr>
          </a:p>
        </p:txBody>
      </p:sp>
    </p:spTree>
    <p:extLst>
      <p:ext uri="{BB962C8B-B14F-4D97-AF65-F5344CB8AC3E}">
        <p14:creationId xmlns:p14="http://schemas.microsoft.com/office/powerpoint/2010/main" val="637193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3">
            <a:extLst>
              <a:ext uri="{FF2B5EF4-FFF2-40B4-BE49-F238E27FC236}">
                <a16:creationId xmlns:a16="http://schemas.microsoft.com/office/drawing/2014/main" id="{849AC33B-A50A-3736-83F0-B6D93E1065C8}"/>
              </a:ext>
            </a:extLst>
          </p:cNvPr>
          <p:cNvGrpSpPr/>
          <p:nvPr/>
        </p:nvGrpSpPr>
        <p:grpSpPr>
          <a:xfrm>
            <a:off x="33836" y="81366"/>
            <a:ext cx="18179412" cy="11052420"/>
            <a:chOff x="0" y="0"/>
            <a:chExt cx="6370470" cy="3573876"/>
          </a:xfrm>
        </p:grpSpPr>
        <p:sp>
          <p:nvSpPr>
            <p:cNvPr id="27" name="Freeform 4">
              <a:extLst>
                <a:ext uri="{FF2B5EF4-FFF2-40B4-BE49-F238E27FC236}">
                  <a16:creationId xmlns:a16="http://schemas.microsoft.com/office/drawing/2014/main" id="{B45C6B0B-5066-498F-060D-3157BF6E4202}"/>
                </a:ext>
              </a:extLst>
            </p:cNvPr>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28" name="TextBox 5">
              <a:extLst>
                <a:ext uri="{FF2B5EF4-FFF2-40B4-BE49-F238E27FC236}">
                  <a16:creationId xmlns:a16="http://schemas.microsoft.com/office/drawing/2014/main" id="{D179D792-11CA-26DF-17AC-C03AFDADACCA}"/>
                </a:ext>
              </a:extLst>
            </p:cNvPr>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766" y="0"/>
            <a:ext cx="3933328" cy="10199822"/>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49709" y="4505305"/>
            <a:ext cx="3869267" cy="6365635"/>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91542" y="3633636"/>
            <a:ext cx="3836604" cy="6653363"/>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3">
                <a:alphaModFix amt="63000"/>
              </a:blip>
              <a:stretch>
                <a:fillRect l="-46199" r="-46199"/>
              </a:stretch>
            </a:blipFill>
          </p:spPr>
        </p:sp>
      </p:grpSp>
      <p:grpSp>
        <p:nvGrpSpPr>
          <p:cNvPr id="17" name="Group 17"/>
          <p:cNvGrpSpPr/>
          <p:nvPr/>
        </p:nvGrpSpPr>
        <p:grpSpPr>
          <a:xfrm>
            <a:off x="674101" y="4215049"/>
            <a:ext cx="3012865" cy="1381618"/>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304800" y="3436725"/>
            <a:ext cx="3614176" cy="4084406"/>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4"/>
            <a:stretch>
              <a:fillRect l="-602" r="-104837" b="-61736"/>
            </a:stretch>
          </a:blipFill>
        </p:spPr>
      </p:sp>
      <p:sp>
        <p:nvSpPr>
          <p:cNvPr id="21" name="Freeform 21"/>
          <p:cNvSpPr/>
          <p:nvPr/>
        </p:nvSpPr>
        <p:spPr>
          <a:xfrm flipH="1">
            <a:off x="-9766" y="5835673"/>
            <a:ext cx="1914765" cy="4718027"/>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5"/>
            <a:stretch>
              <a:fillRect l="-204498" t="-31526" r="-157832"/>
            </a:stretch>
          </a:blipFill>
        </p:spPr>
      </p:sp>
      <p:sp>
        <p:nvSpPr>
          <p:cNvPr id="22" name="TextBox 22"/>
          <p:cNvSpPr txBox="1"/>
          <p:nvPr/>
        </p:nvSpPr>
        <p:spPr>
          <a:xfrm>
            <a:off x="373445" y="4184982"/>
            <a:ext cx="3614176" cy="3062377"/>
          </a:xfrm>
          <a:prstGeom prst="rect">
            <a:avLst/>
          </a:prstGeom>
        </p:spPr>
        <p:txBody>
          <a:bodyPr wrap="square" lIns="0" tIns="0" rIns="0" bIns="0" rtlCol="0" anchor="t">
            <a:spAutoFit/>
          </a:bodyPr>
          <a:lstStyle/>
          <a:p>
            <a:pPr algn="ctr"/>
            <a:r>
              <a:rPr lang="en-US" b="1" spc="52" dirty="0">
                <a:solidFill>
                  <a:srgbClr val="000000"/>
                </a:solidFill>
                <a:latin typeface="Glacial Indifference Bold"/>
                <a:ea typeface="Glacial Indifference Bold"/>
                <a:cs typeface="Glacial Indifference Bold"/>
                <a:sym typeface="Glacial Indifference Bold"/>
              </a:rPr>
              <a:t>FREE SPEECH RIGHTS</a:t>
            </a:r>
          </a:p>
          <a:p>
            <a:pPr algn="ctr"/>
            <a:endParaRPr lang="en-US" b="1" spc="52" dirty="0">
              <a:solidFill>
                <a:srgbClr val="000000"/>
              </a:solidFill>
              <a:latin typeface="Glacial Indifference Bold"/>
              <a:ea typeface="Glacial Indifference Bold"/>
              <a:cs typeface="Glacial Indifference Bold"/>
              <a:sym typeface="Glacial Indifference Bold"/>
            </a:endParaRPr>
          </a:p>
          <a:p>
            <a:pPr algn="ctr"/>
            <a:r>
              <a:rPr lang="en-US" b="1" spc="52" dirty="0">
                <a:solidFill>
                  <a:srgbClr val="000000"/>
                </a:solidFill>
                <a:latin typeface="Glacial Indifference Bold"/>
                <a:ea typeface="Glacial Indifference Bold"/>
                <a:cs typeface="Glacial Indifference Bold"/>
                <a:sym typeface="Glacial Indifference Bold"/>
              </a:rPr>
              <a:t>STUDENT WALKOUTS</a:t>
            </a:r>
          </a:p>
          <a:p>
            <a:pPr algn="ctr"/>
            <a:endParaRPr lang="en-US" b="1" spc="52" dirty="0">
              <a:solidFill>
                <a:srgbClr val="000000"/>
              </a:solidFill>
              <a:latin typeface="Glacial Indifference Bold"/>
              <a:ea typeface="Glacial Indifference Bold"/>
              <a:cs typeface="Glacial Indifference Bold"/>
              <a:sym typeface="Glacial Indifference Bold"/>
            </a:endParaRPr>
          </a:p>
          <a:p>
            <a:pPr algn="ctr"/>
            <a:r>
              <a:rPr lang="en-US" b="1" spc="52" dirty="0">
                <a:solidFill>
                  <a:srgbClr val="000000"/>
                </a:solidFill>
                <a:latin typeface="Glacial Indifference Bold"/>
                <a:ea typeface="Glacial Indifference Bold"/>
                <a:cs typeface="Glacial Indifference Bold"/>
                <a:sym typeface="Glacial Indifference Bold"/>
              </a:rPr>
              <a:t>AND SCHOOL DISCIPLINE</a:t>
            </a:r>
          </a:p>
          <a:p>
            <a:pPr algn="ctr"/>
            <a:endParaRPr lang="en-US" b="1" spc="52" dirty="0">
              <a:solidFill>
                <a:srgbClr val="000000"/>
              </a:solidFill>
              <a:latin typeface="Glacial Indifference Bold"/>
              <a:ea typeface="Glacial Indifference Bold"/>
              <a:cs typeface="Glacial Indifference Bold"/>
              <a:sym typeface="Glacial Indifference Bold"/>
            </a:endParaRPr>
          </a:p>
          <a:p>
            <a:pPr algn="ctr"/>
            <a:r>
              <a:rPr lang="en-US" b="1" spc="86" dirty="0">
                <a:solidFill>
                  <a:srgbClr val="000000"/>
                </a:solidFill>
                <a:latin typeface="Glacial Indifference Bold"/>
                <a:ea typeface="Glacial Indifference Bold"/>
                <a:cs typeface="Glacial Indifference Bold"/>
                <a:sym typeface="Glacial Indifference Bold"/>
              </a:rPr>
              <a:t>WEBINAR </a:t>
            </a:r>
          </a:p>
          <a:p>
            <a:pPr algn="ctr"/>
            <a:r>
              <a:rPr lang="en-US" b="1" spc="86" dirty="0">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b="1" spc="86" dirty="0">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628547" y="484261"/>
            <a:ext cx="2267053" cy="550529"/>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6"/>
            <a:stretch>
              <a:fillRect/>
            </a:stretch>
          </a:blipFill>
        </p:spPr>
      </p:sp>
      <p:sp>
        <p:nvSpPr>
          <p:cNvPr id="24" name="Freeform 24"/>
          <p:cNvSpPr/>
          <p:nvPr/>
        </p:nvSpPr>
        <p:spPr>
          <a:xfrm>
            <a:off x="207547" y="1418819"/>
            <a:ext cx="3553590" cy="48764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7"/>
            <a:stretch>
              <a:fillRect/>
            </a:stretch>
          </a:blipFill>
        </p:spPr>
      </p:sp>
      <p:sp>
        <p:nvSpPr>
          <p:cNvPr id="25" name="TextBox 25"/>
          <p:cNvSpPr txBox="1"/>
          <p:nvPr/>
        </p:nvSpPr>
        <p:spPr>
          <a:xfrm>
            <a:off x="225719" y="2362360"/>
            <a:ext cx="3614176" cy="1545295"/>
          </a:xfrm>
          <a:prstGeom prst="rect">
            <a:avLst/>
          </a:prstGeom>
        </p:spPr>
        <p:txBody>
          <a:bodyPr wrap="square" lIns="0" tIns="0" rIns="0" bIns="0" rtlCol="0" anchor="t">
            <a:spAutoFit/>
          </a:bodyPr>
          <a:lstStyle/>
          <a:p>
            <a:pPr marL="0" lvl="1" indent="0" algn="ctr">
              <a:lnSpc>
                <a:spcPts val="6191"/>
              </a:lnSpc>
              <a:spcBef>
                <a:spcPct val="0"/>
              </a:spcBef>
            </a:pPr>
            <a:r>
              <a:rPr lang="en-US" sz="4799" b="1" spc="-19" dirty="0">
                <a:solidFill>
                  <a:srgbClr val="FFFFFF"/>
                </a:solidFill>
                <a:latin typeface="Glacial Indifference Bold"/>
                <a:ea typeface="Glacial Indifference Bold"/>
                <a:cs typeface="Glacial Indifference Bold"/>
                <a:sym typeface="Glacial Indifference Bold"/>
              </a:rPr>
              <a:t>KNOW YOUR RIGHTS</a:t>
            </a:r>
          </a:p>
        </p:txBody>
      </p:sp>
      <p:sp>
        <p:nvSpPr>
          <p:cNvPr id="32" name="TextBox 16">
            <a:extLst>
              <a:ext uri="{FF2B5EF4-FFF2-40B4-BE49-F238E27FC236}">
                <a16:creationId xmlns:a16="http://schemas.microsoft.com/office/drawing/2014/main" id="{D8057523-032E-687B-D907-01957D68CD6C}"/>
              </a:ext>
            </a:extLst>
          </p:cNvPr>
          <p:cNvSpPr txBox="1"/>
          <p:nvPr/>
        </p:nvSpPr>
        <p:spPr>
          <a:xfrm>
            <a:off x="4575741" y="1971660"/>
            <a:ext cx="13407459" cy="3540200"/>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LAPD, on the other hand, recently tweeted and released a statement making claims about the Education Code that are incorrect.</a:t>
            </a: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p:txBody>
      </p:sp>
      <p:sp>
        <p:nvSpPr>
          <p:cNvPr id="33" name="TextBox 15">
            <a:extLst>
              <a:ext uri="{FF2B5EF4-FFF2-40B4-BE49-F238E27FC236}">
                <a16:creationId xmlns:a16="http://schemas.microsoft.com/office/drawing/2014/main" id="{65FF90BF-4725-0A68-CDE3-6D25A96C851E}"/>
              </a:ext>
            </a:extLst>
          </p:cNvPr>
          <p:cNvSpPr txBox="1"/>
          <p:nvPr/>
        </p:nvSpPr>
        <p:spPr>
          <a:xfrm>
            <a:off x="4685676" y="733135"/>
            <a:ext cx="12973777" cy="2189702"/>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RESPONSE TO STUDENT WALKOUTS?</a:t>
            </a:r>
          </a:p>
          <a:p>
            <a:pPr marL="0" lvl="1" indent="0" algn="ctr">
              <a:lnSpc>
                <a:spcPts val="5805"/>
              </a:lnSpc>
              <a:spcBef>
                <a:spcPct val="0"/>
              </a:spcBef>
            </a:pPr>
            <a:endParaRPr lang="en-US" sz="4500" b="1" dirty="0">
              <a:solidFill>
                <a:srgbClr val="000000"/>
              </a:solidFill>
              <a:latin typeface="Glacial Indifference Bold"/>
              <a:ea typeface="Glacial Indifference Bold"/>
              <a:cs typeface="Glacial Indifference Bold"/>
              <a:sym typeface="Glacial Indifference Bold"/>
            </a:endParaRPr>
          </a:p>
          <a:p>
            <a:pPr marL="0" lvl="1" indent="0" algn="ctr">
              <a:lnSpc>
                <a:spcPts val="5805"/>
              </a:lnSpc>
              <a:spcBef>
                <a:spcPct val="0"/>
              </a:spcBef>
            </a:pPr>
            <a:endParaRPr lang="en-US" sz="4500" b="1" dirty="0">
              <a:solidFill>
                <a:srgbClr val="000000"/>
              </a:solidFill>
              <a:latin typeface="Glacial Indifference Bold"/>
              <a:ea typeface="Glacial Indifference Bold"/>
              <a:cs typeface="Glacial Indifference Bold"/>
              <a:sym typeface="Glacial Indifference Bold"/>
            </a:endParaRPr>
          </a:p>
        </p:txBody>
      </p:sp>
    </p:spTree>
    <p:extLst>
      <p:ext uri="{BB962C8B-B14F-4D97-AF65-F5344CB8AC3E}">
        <p14:creationId xmlns:p14="http://schemas.microsoft.com/office/powerpoint/2010/main" val="2933443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ECE6"/>
        </a:solidFill>
        <a:effectLst/>
      </p:bgPr>
    </p:bg>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3352800" y="14773"/>
            <a:ext cx="24187879"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5">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6">
              <a:alphaModFix amt="31000"/>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4685676" y="733135"/>
            <a:ext cx="13115740" cy="702115"/>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STUDENT’S RIGHT TO FREE SPEECH</a:t>
            </a:r>
          </a:p>
        </p:txBody>
      </p:sp>
      <p:sp>
        <p:nvSpPr>
          <p:cNvPr id="16" name="TextBox 16"/>
          <p:cNvSpPr txBox="1"/>
          <p:nvPr/>
        </p:nvSpPr>
        <p:spPr>
          <a:xfrm>
            <a:off x="4685676" y="1840447"/>
            <a:ext cx="13407459" cy="7130926"/>
          </a:xfrm>
          <a:prstGeom prst="rect">
            <a:avLst/>
          </a:prstGeom>
        </p:spPr>
        <p:txBody>
          <a:bodyPr lIns="0" tIns="0" rIns="0" bIns="0" rtlCol="0" anchor="t">
            <a:spAutoFit/>
          </a:bodyPr>
          <a:lstStyle/>
          <a:p>
            <a:pPr algn="l">
              <a:lnSpc>
                <a:spcPts val="5553"/>
              </a:lnSpc>
            </a:pPr>
            <a:r>
              <a:rPr lang="en-US" sz="4024" b="1" dirty="0">
                <a:solidFill>
                  <a:srgbClr val="201C35"/>
                </a:solidFill>
                <a:latin typeface="Glacial Indifference Bold"/>
                <a:ea typeface="Glacial Indifference Bold"/>
                <a:cs typeface="Glacial Indifference Bold"/>
                <a:sym typeface="Glacial Indifference Bold"/>
              </a:rPr>
              <a:t>California Education Code § 48907: Students have the right to exercise freedom of speech and press including</a:t>
            </a: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Distributing printed materials or petitions, </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Wearing buttons, badges, and other insignia,</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Expression in official publications (whether or not funded by school) (includes school online media). </a:t>
            </a: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a:p>
            <a:pPr algn="l">
              <a:lnSpc>
                <a:spcPts val="5553"/>
              </a:lnSpc>
            </a:pPr>
            <a:r>
              <a:rPr lang="en-US" sz="4024" b="1" dirty="0">
                <a:solidFill>
                  <a:srgbClr val="201C35"/>
                </a:solidFill>
                <a:latin typeface="Glacial Indifference Bold"/>
                <a:ea typeface="Glacial Indifference Bold"/>
                <a:cs typeface="Glacial Indifference Bold"/>
                <a:sym typeface="Glacial Indifference Bold"/>
              </a:rPr>
              <a:t>No Prior Restraints</a:t>
            </a:r>
          </a:p>
          <a:p>
            <a:pPr algn="l">
              <a:lnSpc>
                <a:spcPts val="5553"/>
              </a:lnSpc>
            </a:pPr>
            <a:r>
              <a:rPr lang="en-US" sz="4024" b="1" dirty="0">
                <a:solidFill>
                  <a:srgbClr val="201C35"/>
                </a:solidFill>
                <a:latin typeface="Glacial Indifference Bold"/>
                <a:ea typeface="Glacial Indifference Bold"/>
                <a:cs typeface="Glacial Indifference Bold"/>
                <a:sym typeface="Glacial Indifference Bold"/>
              </a:rPr>
              <a:t>Subject to reasonable time, manner, place restrictions</a:t>
            </a: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8"/>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9"/>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10"/>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1"/>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ECE6"/>
        </a:solidFill>
        <a:effectLst/>
      </p:bgPr>
    </p:bg>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4147126" y="0"/>
            <a:ext cx="24187879"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4">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5">
              <a:alphaModFix amt="31000"/>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4685676" y="733135"/>
            <a:ext cx="13907124" cy="1445909"/>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PROHIBITED SPEECH</a:t>
            </a:r>
          </a:p>
          <a:p>
            <a:pPr marL="0" lvl="1" indent="0" algn="ctr">
              <a:lnSpc>
                <a:spcPts val="5805"/>
              </a:lnSpc>
              <a:spcBef>
                <a:spcPct val="0"/>
              </a:spcBef>
            </a:pPr>
            <a:r>
              <a:rPr lang="en-US" sz="4800" b="1" dirty="0">
                <a:solidFill>
                  <a:srgbClr val="201C35"/>
                </a:solidFill>
                <a:latin typeface="Glacial Indifference Bold"/>
                <a:ea typeface="Glacial Indifference Bold"/>
                <a:cs typeface="Glacial Indifference Bold"/>
                <a:sym typeface="Glacial Indifference Bold"/>
              </a:rPr>
              <a:t>California Education Code § 48907</a:t>
            </a:r>
            <a:endParaRPr lang="en-US" sz="4500" b="1" dirty="0">
              <a:solidFill>
                <a:srgbClr val="000000"/>
              </a:solidFill>
              <a:latin typeface="Glacial Indifference Bold"/>
              <a:ea typeface="Glacial Indifference Bold"/>
              <a:cs typeface="Glacial Indifference Bold"/>
              <a:sym typeface="Glacial Indifference Bold"/>
            </a:endParaRPr>
          </a:p>
        </p:txBody>
      </p:sp>
      <p:sp>
        <p:nvSpPr>
          <p:cNvPr id="16" name="TextBox 16"/>
          <p:cNvSpPr txBox="1"/>
          <p:nvPr/>
        </p:nvSpPr>
        <p:spPr>
          <a:xfrm>
            <a:off x="4685676" y="1840447"/>
            <a:ext cx="13407459" cy="8567217"/>
          </a:xfrm>
          <a:prstGeom prst="rect">
            <a:avLst/>
          </a:prstGeom>
        </p:spPr>
        <p:txBody>
          <a:bodyPr lIns="0" tIns="0" rIns="0" bIns="0" rtlCol="0" anchor="t">
            <a:spAutoFit/>
          </a:bodyPr>
          <a:lstStyle/>
          <a:p>
            <a:pPr algn="l">
              <a:lnSpc>
                <a:spcPts val="5553"/>
              </a:lnSpc>
            </a:pPr>
            <a:endParaRPr lang="en-US" sz="4024" b="1" u="sng" dirty="0">
              <a:solidFill>
                <a:srgbClr val="201C35"/>
              </a:solidFill>
              <a:latin typeface="Glacial Indifference Bold"/>
              <a:ea typeface="Glacial Indifference Bold"/>
              <a:cs typeface="Glacial Indifference Bold"/>
              <a:sym typeface="Glacial Indifference Bold"/>
            </a:endParaRPr>
          </a:p>
          <a:p>
            <a:pPr algn="l">
              <a:lnSpc>
                <a:spcPts val="5553"/>
              </a:lnSpc>
            </a:pPr>
            <a:r>
              <a:rPr lang="en-US" sz="4024" b="1" u="sng" dirty="0">
                <a:solidFill>
                  <a:srgbClr val="201C35"/>
                </a:solidFill>
                <a:latin typeface="Glacial Indifference Bold"/>
                <a:ea typeface="Glacial Indifference Bold"/>
                <a:cs typeface="Glacial Indifference Bold"/>
                <a:sym typeface="Glacial Indifference Bold"/>
              </a:rPr>
              <a:t>No protection for speech that </a:t>
            </a:r>
          </a:p>
          <a:p>
            <a:pPr marL="571500" indent="-571500" algn="l">
              <a:lnSpc>
                <a:spcPts val="5553"/>
              </a:lnSpc>
              <a:buFont typeface="Arial" panose="020B0604020202020204" pitchFamily="34" charset="0"/>
              <a:buChar char="•"/>
            </a:pPr>
            <a:r>
              <a:rPr lang="en-US" sz="4024" dirty="0">
                <a:solidFill>
                  <a:srgbClr val="201C35"/>
                </a:solidFill>
                <a:latin typeface="Glacial Indifference Bold"/>
                <a:ea typeface="Glacial Indifference Bold"/>
                <a:cs typeface="Glacial Indifference Bold"/>
                <a:sym typeface="Glacial Indifference Bold"/>
              </a:rPr>
              <a:t>incites pupils as to create a clear &amp; present danger of </a:t>
            </a:r>
          </a:p>
          <a:p>
            <a:pPr marL="1028700" lvl="1" indent="-571500">
              <a:lnSpc>
                <a:spcPts val="5553"/>
              </a:lnSpc>
              <a:buFont typeface="Courier New" panose="02070309020205020404" pitchFamily="49" charset="0"/>
              <a:buChar char="o"/>
            </a:pPr>
            <a:r>
              <a:rPr lang="en-US" sz="4024" dirty="0">
                <a:solidFill>
                  <a:srgbClr val="201C35"/>
                </a:solidFill>
                <a:latin typeface="Glacial Indifference Bold"/>
                <a:ea typeface="Glacial Indifference Bold"/>
                <a:cs typeface="Glacial Indifference Bold"/>
                <a:sym typeface="Glacial Indifference Bold"/>
              </a:rPr>
              <a:t>the commission of unlawful acts on school premises</a:t>
            </a:r>
          </a:p>
          <a:p>
            <a:pPr marL="1028700" lvl="1" indent="-571500">
              <a:lnSpc>
                <a:spcPts val="5553"/>
              </a:lnSpc>
              <a:buFont typeface="Courier New" panose="02070309020205020404" pitchFamily="49" charset="0"/>
              <a:buChar char="o"/>
            </a:pPr>
            <a:r>
              <a:rPr lang="en-US" sz="4024" dirty="0">
                <a:solidFill>
                  <a:srgbClr val="201C35"/>
                </a:solidFill>
                <a:latin typeface="Glacial Indifference Bold"/>
                <a:ea typeface="Glacial Indifference Bold"/>
                <a:cs typeface="Glacial Indifference Bold"/>
                <a:sym typeface="Glacial Indifference Bold"/>
              </a:rPr>
              <a:t>the violation of lawful school regulations, </a:t>
            </a:r>
          </a:p>
          <a:p>
            <a:pPr marL="1028700" lvl="1" indent="-571500">
              <a:lnSpc>
                <a:spcPts val="5553"/>
              </a:lnSpc>
              <a:buFont typeface="Courier New" panose="02070309020205020404" pitchFamily="49" charset="0"/>
              <a:buChar char="o"/>
            </a:pPr>
            <a:r>
              <a:rPr lang="en-US" sz="4024" dirty="0">
                <a:solidFill>
                  <a:srgbClr val="201C35"/>
                </a:solidFill>
                <a:latin typeface="Glacial Indifference Bold"/>
                <a:ea typeface="Glacial Indifference Bold"/>
                <a:cs typeface="Glacial Indifference Bold"/>
                <a:sym typeface="Glacial Indifference Bold"/>
              </a:rPr>
              <a:t>or the substantial disruption of the orderly operation of the school</a:t>
            </a:r>
          </a:p>
          <a:p>
            <a:pPr algn="l">
              <a:lnSpc>
                <a:spcPts val="5553"/>
              </a:lnSpc>
            </a:pPr>
            <a:r>
              <a:rPr lang="en-US" sz="4024" u="sng" dirty="0">
                <a:solidFill>
                  <a:srgbClr val="201C35"/>
                </a:solidFill>
                <a:latin typeface="Glacial Indifference Bold"/>
                <a:ea typeface="Glacial Indifference Bold"/>
                <a:cs typeface="Glacial Indifference Bold"/>
                <a:sym typeface="Glacial Indifference Bold"/>
              </a:rPr>
              <a:t>Prohibited speech</a:t>
            </a:r>
            <a:r>
              <a:rPr lang="en-US" sz="4024" dirty="0">
                <a:solidFill>
                  <a:srgbClr val="201C35"/>
                </a:solidFill>
                <a:latin typeface="Glacial Indifference Bold"/>
                <a:ea typeface="Glacial Indifference Bold"/>
                <a:cs typeface="Glacial Indifference Bold"/>
                <a:sym typeface="Glacial Indifference Bold"/>
              </a:rPr>
              <a:t> </a:t>
            </a:r>
          </a:p>
          <a:p>
            <a:pPr marL="571500" indent="-571500" algn="l">
              <a:lnSpc>
                <a:spcPts val="5553"/>
              </a:lnSpc>
              <a:buFont typeface="Arial" panose="020B0604020202020204" pitchFamily="34" charset="0"/>
              <a:buChar char="•"/>
            </a:pPr>
            <a:r>
              <a:rPr lang="en-US" sz="4024" dirty="0">
                <a:solidFill>
                  <a:srgbClr val="201C35"/>
                </a:solidFill>
                <a:latin typeface="Glacial Indifference Bold"/>
                <a:ea typeface="Glacial Indifference Bold"/>
                <a:cs typeface="Glacial Indifference Bold"/>
                <a:sym typeface="Glacial Indifference Bold"/>
              </a:rPr>
              <a:t>obscene, libelous, or slanderous</a:t>
            </a:r>
          </a:p>
          <a:p>
            <a:pPr marL="571500" indent="-571500" algn="l">
              <a:lnSpc>
                <a:spcPts val="5553"/>
              </a:lnSpc>
              <a:buFont typeface="Arial" panose="020B0604020202020204" pitchFamily="34" charset="0"/>
              <a:buChar char="•"/>
            </a:pPr>
            <a:endParaRPr lang="en-US" sz="4024" dirty="0">
              <a:solidFill>
                <a:srgbClr val="201C35"/>
              </a:solidFill>
              <a:latin typeface="Glacial Indifference Bold"/>
              <a:ea typeface="Glacial Indifference Bold"/>
              <a:cs typeface="Glacial Indifference Bold"/>
              <a:sym typeface="Glacial Indifference Bold"/>
            </a:endParaRPr>
          </a:p>
          <a:p>
            <a:pPr algn="l">
              <a:lnSpc>
                <a:spcPts val="5553"/>
              </a:lnSpc>
            </a:pPr>
            <a:endParaRPr lang="en-US" sz="4024" dirty="0">
              <a:solidFill>
                <a:srgbClr val="201C35"/>
              </a:solidFill>
              <a:latin typeface="Glacial Indifference Bold"/>
              <a:ea typeface="Glacial Indifference Bold"/>
              <a:cs typeface="Glacial Indifference Bold"/>
              <a:sym typeface="Glacial Indifference Bold"/>
            </a:endParaRP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7"/>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8"/>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9"/>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0"/>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ECE6"/>
        </a:solidFill>
        <a:effectLst/>
      </p:bgPr>
    </p:bg>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4113546" y="12846"/>
            <a:ext cx="24187879"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5">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6">
              <a:alphaModFix amt="31000"/>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4685676" y="733135"/>
            <a:ext cx="11316324" cy="702115"/>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Is Calling for a Walkout “Inciting”?</a:t>
            </a:r>
          </a:p>
        </p:txBody>
      </p:sp>
      <p:sp>
        <p:nvSpPr>
          <p:cNvPr id="16" name="TextBox 16"/>
          <p:cNvSpPr txBox="1"/>
          <p:nvPr/>
        </p:nvSpPr>
        <p:spPr>
          <a:xfrm>
            <a:off x="4685676" y="1840447"/>
            <a:ext cx="13407459" cy="7130926"/>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Advocating for, or encouraging, a walkout is generally protected speech.</a:t>
            </a: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What is prohibited is speech that incites disruption, either because it specifically calls for a disturbance or because the manner of expression, as opposed to the content of the ideas, is </a:t>
            </a:r>
            <a:r>
              <a:rPr lang="en-US" sz="4024" b="1" u="sng" dirty="0">
                <a:solidFill>
                  <a:srgbClr val="201C35"/>
                </a:solidFill>
                <a:latin typeface="Glacial Indifference Bold"/>
                <a:ea typeface="Glacial Indifference Bold"/>
                <a:cs typeface="Glacial Indifference Bold"/>
                <a:sym typeface="Glacial Indifference Bold"/>
              </a:rPr>
              <a:t>so inflammatory </a:t>
            </a:r>
            <a:r>
              <a:rPr lang="en-US" sz="4024" b="1" dirty="0">
                <a:solidFill>
                  <a:srgbClr val="201C35"/>
                </a:solidFill>
                <a:latin typeface="Glacial Indifference Bold"/>
                <a:ea typeface="Glacial Indifference Bold"/>
                <a:cs typeface="Glacial Indifference Bold"/>
                <a:sym typeface="Glacial Indifference Bold"/>
              </a:rPr>
              <a:t>that the speech itself provokes the </a:t>
            </a:r>
            <a:r>
              <a:rPr lang="en-US" sz="4024" b="1" u="sng" dirty="0">
                <a:solidFill>
                  <a:srgbClr val="201C35"/>
                </a:solidFill>
                <a:latin typeface="Glacial Indifference Bold"/>
                <a:ea typeface="Glacial Indifference Bold"/>
                <a:cs typeface="Glacial Indifference Bold"/>
                <a:sym typeface="Glacial Indifference Bold"/>
              </a:rPr>
              <a:t>disturbance</a:t>
            </a:r>
            <a:r>
              <a:rPr lang="en-US" sz="4024" b="1" dirty="0">
                <a:solidFill>
                  <a:srgbClr val="201C35"/>
                </a:solidFill>
                <a:latin typeface="Glacial Indifference Bold"/>
                <a:ea typeface="Glacial Indifference Bold"/>
                <a:cs typeface="Glacial Indifference Bold"/>
                <a:sym typeface="Glacial Indifference Bold"/>
              </a:rPr>
              <a:t>.</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8"/>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9"/>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10"/>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1"/>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ECE6"/>
        </a:solidFill>
        <a:effectLst/>
      </p:bgPr>
    </p:bg>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657600" y="0"/>
            <a:ext cx="24187879"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4">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5">
              <a:alphaModFix amt="31000"/>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4685676" y="733135"/>
            <a:ext cx="13115740" cy="702115"/>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DISCIPLINE FOR SCHOOL WALKOUTS</a:t>
            </a:r>
          </a:p>
        </p:txBody>
      </p:sp>
      <p:sp>
        <p:nvSpPr>
          <p:cNvPr id="16" name="TextBox 16"/>
          <p:cNvSpPr txBox="1"/>
          <p:nvPr/>
        </p:nvSpPr>
        <p:spPr>
          <a:xfrm>
            <a:off x="4685676" y="1840447"/>
            <a:ext cx="13407459" cy="7130926"/>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Ed. Code § 48900 </a:t>
            </a:r>
            <a:r>
              <a:rPr lang="en-US" sz="4024" b="1" i="1" dirty="0">
                <a:solidFill>
                  <a:srgbClr val="201C35"/>
                </a:solidFill>
                <a:latin typeface="Glacial Indifference Bold"/>
                <a:ea typeface="Glacial Indifference Bold"/>
                <a:cs typeface="Glacial Indifference Bold"/>
                <a:sym typeface="Glacial Indifference Bold"/>
              </a:rPr>
              <a:t>et. seq. </a:t>
            </a:r>
            <a:r>
              <a:rPr lang="en-US" sz="4024" b="1" dirty="0">
                <a:solidFill>
                  <a:srgbClr val="201C35"/>
                </a:solidFill>
                <a:latin typeface="Glacial Indifference Bold"/>
                <a:ea typeface="Glacial Indifference Bold"/>
                <a:cs typeface="Glacial Indifference Bold"/>
                <a:sym typeface="Glacial Indifference Bold"/>
              </a:rPr>
              <a:t>establishes the exclusive grounds for suspension or expulsion.</a:t>
            </a: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The act of walking out, absent another prohibited act is not grounds for suspension or expulsion</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Suspension or expulsion shall not be imposed solely if truant, tardy, or otherwise absent from school activities. Ed. Code § 48900(w)(1)</a:t>
            </a: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7"/>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8"/>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9"/>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0"/>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ECE6"/>
        </a:solidFill>
        <a:effectLst/>
      </p:bgPr>
    </p:bg>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276600" y="778"/>
            <a:ext cx="24187879"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4">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5">
              <a:alphaModFix amt="31000"/>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4685676" y="733135"/>
            <a:ext cx="13115740" cy="1436291"/>
          </a:xfrm>
          <a:prstGeom prst="rect">
            <a:avLst/>
          </a:prstGeom>
        </p:spPr>
        <p:txBody>
          <a:bodyPr wrap="square" lIns="0" tIns="0" rIns="0" bIns="0" rtlCol="0" anchor="t">
            <a:spAutoFit/>
          </a:bodyPr>
          <a:lstStyle/>
          <a:p>
            <a:pPr algn="ctr">
              <a:lnSpc>
                <a:spcPts val="5553"/>
              </a:lnSpc>
            </a:pPr>
            <a:r>
              <a:rPr lang="en-US" sz="4800" b="1" dirty="0">
                <a:solidFill>
                  <a:srgbClr val="201C35"/>
                </a:solidFill>
                <a:latin typeface="Glacial Indifference Bold"/>
                <a:ea typeface="Glacial Indifference Bold"/>
                <a:cs typeface="Glacial Indifference Bold"/>
                <a:sym typeface="Glacial Indifference Bold"/>
              </a:rPr>
              <a:t>GROUNDS FOR DISCIPLINE INCLUDE</a:t>
            </a:r>
          </a:p>
          <a:p>
            <a:pPr algn="ctr">
              <a:lnSpc>
                <a:spcPts val="5553"/>
              </a:lnSpc>
            </a:pPr>
            <a:r>
              <a:rPr lang="en-US" sz="4800" b="1" dirty="0">
                <a:solidFill>
                  <a:srgbClr val="201C35"/>
                </a:solidFill>
                <a:latin typeface="Glacial Indifference Bold"/>
                <a:ea typeface="Glacial Indifference Bold"/>
                <a:cs typeface="Glacial Indifference Bold"/>
                <a:sym typeface="Glacial Indifference Bold"/>
              </a:rPr>
              <a:t>Ed. Code, § 48900 </a:t>
            </a:r>
            <a:r>
              <a:rPr lang="en-US" sz="4800" b="1" i="1" dirty="0">
                <a:solidFill>
                  <a:srgbClr val="201C35"/>
                </a:solidFill>
                <a:latin typeface="Glacial Indifference Bold"/>
                <a:ea typeface="Glacial Indifference Bold"/>
                <a:cs typeface="Glacial Indifference Bold"/>
                <a:sym typeface="Glacial Indifference Bold"/>
              </a:rPr>
              <a:t>et. seq.</a:t>
            </a:r>
            <a:endParaRPr lang="en-US" sz="4800" b="1" dirty="0">
              <a:solidFill>
                <a:srgbClr val="201C35"/>
              </a:solidFill>
              <a:latin typeface="Glacial Indifference Bold"/>
              <a:ea typeface="Glacial Indifference Bold"/>
              <a:cs typeface="Glacial Indifference Bold"/>
              <a:sym typeface="Glacial Indifference Bold"/>
            </a:endParaRPr>
          </a:p>
        </p:txBody>
      </p:sp>
      <p:sp>
        <p:nvSpPr>
          <p:cNvPr id="16" name="TextBox 16"/>
          <p:cNvSpPr txBox="1"/>
          <p:nvPr/>
        </p:nvSpPr>
        <p:spPr>
          <a:xfrm>
            <a:off x="4685676" y="1840447"/>
            <a:ext cx="13407459" cy="9285362"/>
          </a:xfrm>
          <a:prstGeom prst="rect">
            <a:avLst/>
          </a:prstGeom>
        </p:spPr>
        <p:txBody>
          <a:bodyPr lIns="0" tIns="0" rIns="0" bIns="0" rtlCol="0" anchor="t">
            <a:spAutoFit/>
          </a:bodyPr>
          <a:lstStyle/>
          <a:p>
            <a:pPr algn="ctr">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Violent Acts: Causing, attempting, or threatening physical injury, or using force/violence (except in self-defense).</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Weapons &amp; Drugs: Possession, sale, or handling of firearms, knives, explosives, or illegal substances.</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Property &amp; Theft: Damage to or theft of school or private property.</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Behavioral Issues: Sexual harassment, hate violence, intimidation, bullying (including electronic acts)</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*Limitations: Cannot suspend students in grades K-12, particularly for defiance/disruption, and suspensions for minor offenses on first offense.</a:t>
            </a: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7"/>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8"/>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9"/>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0"/>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ECE6"/>
        </a:solidFill>
        <a:effectLst/>
      </p:bgPr>
    </p:bg>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352800" y="19439"/>
            <a:ext cx="24187879"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txBody>
            <a:bodyPr/>
            <a:lstStyle/>
            <a:p>
              <a:endParaRPr lang="en-US" dirty="0"/>
            </a:p>
          </p:txBody>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4">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5">
              <a:alphaModFix amt="31000"/>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4685676" y="733135"/>
            <a:ext cx="13983324" cy="1445909"/>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NO SUSPENSION </a:t>
            </a:r>
          </a:p>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FOR DEFIANCE &amp; DISRUPTION</a:t>
            </a:r>
          </a:p>
        </p:txBody>
      </p:sp>
      <p:sp>
        <p:nvSpPr>
          <p:cNvPr id="16" name="TextBox 16"/>
          <p:cNvSpPr txBox="1"/>
          <p:nvPr/>
        </p:nvSpPr>
        <p:spPr>
          <a:xfrm>
            <a:off x="4685676" y="1840447"/>
            <a:ext cx="13407459" cy="9285362"/>
          </a:xfrm>
          <a:prstGeom prst="rect">
            <a:avLst/>
          </a:prstGeom>
        </p:spPr>
        <p:txBody>
          <a:bodyPr lIns="0" tIns="0" rIns="0" bIns="0" rtlCol="0" anchor="t">
            <a:spAutoFit/>
          </a:bodyPr>
          <a:lstStyle/>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a:p>
            <a:pPr algn="l">
              <a:lnSpc>
                <a:spcPts val="5553"/>
              </a:lnSpc>
            </a:pPr>
            <a:r>
              <a:rPr lang="en-US" sz="4024" b="1" dirty="0">
                <a:solidFill>
                  <a:srgbClr val="201C35"/>
                </a:solidFill>
                <a:latin typeface="Glacial Indifference Bold"/>
                <a:ea typeface="Glacial Indifference Bold"/>
                <a:cs typeface="Glacial Indifference Bold"/>
                <a:sym typeface="Glacial Indifference Bold"/>
              </a:rPr>
              <a:t>Per </a:t>
            </a:r>
            <a:r>
              <a:rPr lang="en-US" sz="4400" b="1" dirty="0">
                <a:solidFill>
                  <a:srgbClr val="000000"/>
                </a:solidFill>
                <a:latin typeface="Glacial Indifference Bold"/>
                <a:ea typeface="Glacial Indifference Bold"/>
                <a:cs typeface="Glacial Indifference Bold"/>
                <a:sym typeface="Glacial Indifference Bold"/>
              </a:rPr>
              <a:t>Cal. Educ. Code § 48900(k)(1) a School District shall </a:t>
            </a:r>
            <a:r>
              <a:rPr lang="en-US" sz="4400" b="1" u="sng" dirty="0">
                <a:solidFill>
                  <a:srgbClr val="000000"/>
                </a:solidFill>
                <a:latin typeface="Glacial Indifference Bold"/>
                <a:ea typeface="Glacial Indifference Bold"/>
                <a:cs typeface="Glacial Indifference Bold"/>
                <a:sym typeface="Glacial Indifference Bold"/>
              </a:rPr>
              <a:t>not</a:t>
            </a:r>
            <a:r>
              <a:rPr lang="en-US" sz="4400" b="1" dirty="0">
                <a:solidFill>
                  <a:srgbClr val="000000"/>
                </a:solidFill>
                <a:latin typeface="Glacial Indifference Bold"/>
                <a:ea typeface="Glacial Indifference Bold"/>
                <a:cs typeface="Glacial Indifference Bold"/>
                <a:sym typeface="Glacial Indifference Bold"/>
              </a:rPr>
              <a:t> suspend a student for </a:t>
            </a:r>
          </a:p>
          <a:p>
            <a:pPr marL="571500" indent="-571500" algn="l">
              <a:lnSpc>
                <a:spcPts val="5553"/>
              </a:lnSpc>
              <a:buFont typeface="Arial" panose="020B0604020202020204" pitchFamily="34" charset="0"/>
              <a:buChar char="•"/>
            </a:pPr>
            <a:r>
              <a:rPr lang="en-US" sz="4400" b="1" dirty="0">
                <a:solidFill>
                  <a:srgbClr val="000000"/>
                </a:solidFill>
                <a:latin typeface="Glacial Indifference Bold"/>
                <a:ea typeface="Glacial Indifference Bold"/>
                <a:cs typeface="Glacial Indifference Bold"/>
                <a:sym typeface="Glacial Indifference Bold"/>
              </a:rPr>
              <a:t>Disruption of school activities or </a:t>
            </a:r>
          </a:p>
          <a:p>
            <a:pPr marL="571500" indent="-571500" algn="l">
              <a:lnSpc>
                <a:spcPts val="5553"/>
              </a:lnSpc>
              <a:buFont typeface="Arial" panose="020B0604020202020204" pitchFamily="34" charset="0"/>
              <a:buChar char="•"/>
            </a:pPr>
            <a:r>
              <a:rPr lang="en-US" sz="4400" b="1" dirty="0">
                <a:solidFill>
                  <a:srgbClr val="000000"/>
                </a:solidFill>
                <a:latin typeface="Glacial Indifference Bold"/>
                <a:ea typeface="Glacial Indifference Bold"/>
                <a:cs typeface="Glacial Indifference Bold"/>
                <a:sym typeface="Glacial Indifference Bold"/>
              </a:rPr>
              <a:t>Defying the authority of school personnel </a:t>
            </a:r>
          </a:p>
          <a:p>
            <a:pPr algn="l">
              <a:lnSpc>
                <a:spcPts val="5553"/>
              </a:lnSpc>
            </a:pPr>
            <a:r>
              <a:rPr lang="en-US" sz="4400" b="1" dirty="0">
                <a:solidFill>
                  <a:srgbClr val="000000"/>
                </a:solidFill>
                <a:latin typeface="Glacial Indifference Bold"/>
                <a:ea typeface="Glacial Indifference Bold"/>
                <a:cs typeface="Glacial Indifference Bold"/>
                <a:sym typeface="Glacial Indifference Bold"/>
              </a:rPr>
              <a:t>The School District can make an expulsion recommendation (grades 6-12) only if </a:t>
            </a:r>
          </a:p>
          <a:p>
            <a:pPr algn="l">
              <a:lnSpc>
                <a:spcPts val="5553"/>
              </a:lnSpc>
            </a:pPr>
            <a:r>
              <a:rPr lang="en-US" sz="4400" b="1" dirty="0">
                <a:solidFill>
                  <a:srgbClr val="000000"/>
                </a:solidFill>
                <a:latin typeface="Glacial Indifference Bold"/>
                <a:ea typeface="Glacial Indifference Bold"/>
                <a:cs typeface="Glacial Indifference Bold"/>
                <a:sym typeface="Glacial Indifference Bold"/>
              </a:rPr>
              <a:t>(1) other means of correction are not feasible or have repeatedly failed, or</a:t>
            </a:r>
          </a:p>
          <a:p>
            <a:pPr algn="l">
              <a:lnSpc>
                <a:spcPts val="5553"/>
              </a:lnSpc>
            </a:pPr>
            <a:r>
              <a:rPr lang="en-US" sz="4400" b="1" dirty="0">
                <a:solidFill>
                  <a:srgbClr val="000000"/>
                </a:solidFill>
                <a:latin typeface="Glacial Indifference Bold"/>
                <a:ea typeface="Glacial Indifference Bold"/>
                <a:cs typeface="Glacial Indifference Bold"/>
                <a:sym typeface="Glacial Indifference Bold"/>
              </a:rPr>
              <a:t>(2) the presence of the pupil causes a continuing danger to the physical safety of the pupil or others. (Educ. Code. § 48915(e) </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7"/>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8"/>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9"/>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0"/>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ECE6"/>
        </a:solidFill>
        <a:effectLst/>
      </p:bgPr>
    </p:bg>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3004279" y="0"/>
            <a:ext cx="24187879"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5">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6">
              <a:alphaModFix amt="31000"/>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4685676" y="733135"/>
            <a:ext cx="13407459" cy="701987"/>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OFF SCHOOL GROUNDS? </a:t>
            </a:r>
            <a:r>
              <a:rPr lang="en-US" sz="4400" b="1" dirty="0">
                <a:solidFill>
                  <a:srgbClr val="201C35"/>
                </a:solidFill>
                <a:latin typeface="Glacial Indifference Bold"/>
                <a:ea typeface="Glacial Indifference Bold"/>
                <a:cs typeface="Glacial Indifference Bold"/>
                <a:sym typeface="Glacial Indifference Bold"/>
              </a:rPr>
              <a:t>Ed. Code, § 48900 (s)</a:t>
            </a:r>
            <a:endParaRPr lang="en-US" sz="4500" b="1" dirty="0">
              <a:solidFill>
                <a:srgbClr val="000000"/>
              </a:solidFill>
              <a:latin typeface="Glacial Indifference Bold"/>
              <a:ea typeface="Glacial Indifference Bold"/>
              <a:cs typeface="Glacial Indifference Bold"/>
              <a:sym typeface="Glacial Indifference Bold"/>
            </a:endParaRPr>
          </a:p>
        </p:txBody>
      </p:sp>
      <p:sp>
        <p:nvSpPr>
          <p:cNvPr id="16" name="TextBox 16"/>
          <p:cNvSpPr txBox="1"/>
          <p:nvPr/>
        </p:nvSpPr>
        <p:spPr>
          <a:xfrm>
            <a:off x="4685676" y="1840447"/>
            <a:ext cx="13407459" cy="10002738"/>
          </a:xfrm>
          <a:prstGeom prst="rect">
            <a:avLst/>
          </a:prstGeom>
        </p:spPr>
        <p:txBody>
          <a:bodyPr lIns="0" tIns="0" rIns="0" bIns="0" rtlCol="0" anchor="t">
            <a:spAutoFit/>
          </a:bodyPr>
          <a:lstStyle/>
          <a:p>
            <a:pPr algn="l">
              <a:lnSpc>
                <a:spcPts val="5553"/>
              </a:lnSpc>
            </a:pPr>
            <a:r>
              <a:rPr lang="en-US" sz="4024" b="1" dirty="0">
                <a:solidFill>
                  <a:srgbClr val="201C35"/>
                </a:solidFill>
                <a:latin typeface="Glacial Indifference Bold"/>
                <a:ea typeface="Glacial Indifference Bold"/>
                <a:cs typeface="Glacial Indifference Bold"/>
                <a:sym typeface="Glacial Indifference Bold"/>
              </a:rPr>
              <a:t>A pupil shall not be suspended or expelled unless the act is related to a school activity or school attendance. A pupil may be suspended or expelled for acts related to a school activity or school attendance that occur at any time:</a:t>
            </a:r>
          </a:p>
          <a:p>
            <a:pPr algn="l">
              <a:lnSpc>
                <a:spcPts val="5553"/>
              </a:lnSpc>
            </a:pPr>
            <a:r>
              <a:rPr lang="en-US" sz="4024" b="1" dirty="0">
                <a:solidFill>
                  <a:srgbClr val="201C35"/>
                </a:solidFill>
                <a:latin typeface="Glacial Indifference Bold"/>
                <a:ea typeface="Glacial Indifference Bold"/>
                <a:cs typeface="Glacial Indifference Bold"/>
                <a:sym typeface="Glacial Indifference Bold"/>
              </a:rPr>
              <a:t>(1) While on school grounds.</a:t>
            </a:r>
          </a:p>
          <a:p>
            <a:pPr algn="l">
              <a:lnSpc>
                <a:spcPts val="5553"/>
              </a:lnSpc>
            </a:pPr>
            <a:r>
              <a:rPr lang="en-US" sz="4024" b="1" dirty="0">
                <a:solidFill>
                  <a:srgbClr val="201C35"/>
                </a:solidFill>
                <a:latin typeface="Glacial Indifference Bold"/>
                <a:ea typeface="Glacial Indifference Bold"/>
                <a:cs typeface="Glacial Indifference Bold"/>
                <a:sym typeface="Glacial Indifference Bold"/>
              </a:rPr>
              <a:t>(2) While going to or coming from school.</a:t>
            </a:r>
          </a:p>
          <a:p>
            <a:pPr algn="l">
              <a:lnSpc>
                <a:spcPts val="5553"/>
              </a:lnSpc>
            </a:pPr>
            <a:r>
              <a:rPr lang="en-US" sz="4024" dirty="0">
                <a:solidFill>
                  <a:srgbClr val="201C35"/>
                </a:solidFill>
                <a:latin typeface="Glacial Indifference Bold"/>
                <a:ea typeface="Glacial Indifference Bold"/>
                <a:cs typeface="Glacial Indifference Bold"/>
                <a:sym typeface="Glacial Indifference Bold"/>
              </a:rPr>
              <a:t>(3) During the lunch period whether on or off the campus.</a:t>
            </a:r>
          </a:p>
          <a:p>
            <a:pPr algn="l">
              <a:lnSpc>
                <a:spcPts val="5553"/>
              </a:lnSpc>
            </a:pPr>
            <a:r>
              <a:rPr lang="en-US" sz="4024" b="1" dirty="0">
                <a:solidFill>
                  <a:srgbClr val="201C35"/>
                </a:solidFill>
                <a:latin typeface="Glacial Indifference Bold"/>
                <a:ea typeface="Glacial Indifference Bold"/>
                <a:cs typeface="Glacial Indifference Bold"/>
                <a:sym typeface="Glacial Indifference Bold"/>
              </a:rPr>
              <a:t>(4) During, or while going to or coming from, a school-sponsored activity.</a:t>
            </a: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a:p>
            <a:pPr>
              <a:lnSpc>
                <a:spcPts val="5553"/>
              </a:lnSpc>
            </a:pPr>
            <a:r>
              <a:rPr lang="en-US" sz="4000" b="1" dirty="0">
                <a:solidFill>
                  <a:srgbClr val="000000"/>
                </a:solidFill>
                <a:latin typeface="Glacial Indifference Bold"/>
                <a:ea typeface="Glacial Indifference Bold"/>
                <a:cs typeface="Glacial Indifference Bold"/>
                <a:sym typeface="Glacial Indifference Bold"/>
              </a:rPr>
              <a:t>Cyber-Bullying Towards Other Pupils, Even if Occurs Off-Campus is Prohibited under Educ. Code 48900(r)</a:t>
            </a:r>
            <a:endParaRPr lang="en-US" sz="4000" b="1" dirty="0">
              <a:solidFill>
                <a:srgbClr val="201C35"/>
              </a:solidFill>
              <a:latin typeface="Glacial Indifference Bold"/>
              <a:ea typeface="Glacial Indifference Bold"/>
              <a:cs typeface="Glacial Indifference Bold"/>
              <a:sym typeface="Glacial Indifference Bold"/>
            </a:endParaRP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8"/>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9"/>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10"/>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1"/>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276600" y="0"/>
            <a:ext cx="24099002"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4">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5">
              <a:alphaModFix amt="31000"/>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4685676" y="733135"/>
            <a:ext cx="12154524" cy="1445909"/>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DUE PROCESS FOR DISCIPLINE</a:t>
            </a:r>
          </a:p>
          <a:p>
            <a:pPr marL="0" lvl="1" indent="0" algn="ctr">
              <a:lnSpc>
                <a:spcPts val="5805"/>
              </a:lnSpc>
              <a:spcBef>
                <a:spcPct val="0"/>
              </a:spcBef>
            </a:pPr>
            <a:r>
              <a:rPr lang="en-US" sz="4800" b="1" dirty="0">
                <a:solidFill>
                  <a:srgbClr val="201C35"/>
                </a:solidFill>
                <a:latin typeface="Glacial Indifference Bold"/>
                <a:ea typeface="Glacial Indifference Bold"/>
                <a:cs typeface="Glacial Indifference Bold"/>
                <a:sym typeface="Glacial Indifference Bold"/>
              </a:rPr>
              <a:t>Ed. Code, § 48911</a:t>
            </a:r>
            <a:endParaRPr lang="en-US" sz="4500" b="1" dirty="0">
              <a:solidFill>
                <a:srgbClr val="000000"/>
              </a:solidFill>
              <a:latin typeface="Glacial Indifference Bold"/>
              <a:ea typeface="Glacial Indifference Bold"/>
              <a:cs typeface="Glacial Indifference Bold"/>
              <a:sym typeface="Glacial Indifference Bold"/>
            </a:endParaRPr>
          </a:p>
        </p:txBody>
      </p:sp>
      <p:sp>
        <p:nvSpPr>
          <p:cNvPr id="16" name="TextBox 16"/>
          <p:cNvSpPr txBox="1"/>
          <p:nvPr/>
        </p:nvSpPr>
        <p:spPr>
          <a:xfrm>
            <a:off x="4685676" y="1840447"/>
            <a:ext cx="13407459" cy="7130926"/>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RIGHT TO AN INFORMAL CONFERENCE </a:t>
            </a:r>
            <a:r>
              <a:rPr lang="en-US" sz="4024" b="1" u="sng" dirty="0">
                <a:solidFill>
                  <a:srgbClr val="201C35"/>
                </a:solidFill>
                <a:latin typeface="Glacial Indifference Bold"/>
                <a:ea typeface="Glacial Indifference Bold"/>
                <a:cs typeface="Glacial Indifference Bold"/>
                <a:sym typeface="Glacial Indifference Bold"/>
              </a:rPr>
              <a:t>PRIOR TO</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Informed of reason for suspension</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Informed of other means of correction attempted</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Evidence</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Opportunity to provide version of events</a:t>
            </a:r>
          </a:p>
          <a:p>
            <a:pPr marL="571500"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If there is an emergency, can suspend and hold conference within 2 school days after</a:t>
            </a:r>
          </a:p>
          <a:p>
            <a:pPr marL="571500"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WRITTEN NOTICE</a:t>
            </a:r>
          </a:p>
          <a:p>
            <a:pPr marL="571500"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May appeal to Superintendent per Board Policy</a:t>
            </a: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7"/>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8"/>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9"/>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0"/>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extLst>
      <p:ext uri="{BB962C8B-B14F-4D97-AF65-F5344CB8AC3E}">
        <p14:creationId xmlns:p14="http://schemas.microsoft.com/office/powerpoint/2010/main" val="3438990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2905501" y="0"/>
            <a:ext cx="24099002"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4">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5">
              <a:alphaModFix amt="31000"/>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4685676" y="733135"/>
            <a:ext cx="12154524" cy="1445909"/>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CORRECTING A RECORD</a:t>
            </a:r>
          </a:p>
          <a:p>
            <a:pPr marL="0" lvl="1" indent="0" algn="ctr">
              <a:lnSpc>
                <a:spcPts val="5805"/>
              </a:lnSpc>
              <a:spcBef>
                <a:spcPct val="0"/>
              </a:spcBef>
            </a:pPr>
            <a:r>
              <a:rPr lang="en-US" sz="4800" b="1" dirty="0">
                <a:solidFill>
                  <a:srgbClr val="201C35"/>
                </a:solidFill>
                <a:latin typeface="Glacial Indifference Bold"/>
                <a:ea typeface="Glacial Indifference Bold"/>
                <a:cs typeface="Glacial Indifference Bold"/>
                <a:sym typeface="Glacial Indifference Bold"/>
              </a:rPr>
              <a:t>Ed. Code, § 49070</a:t>
            </a:r>
            <a:endParaRPr lang="en-US" sz="4500" b="1" dirty="0">
              <a:solidFill>
                <a:srgbClr val="000000"/>
              </a:solidFill>
              <a:latin typeface="Glacial Indifference Bold"/>
              <a:ea typeface="Glacial Indifference Bold"/>
              <a:cs typeface="Glacial Indifference Bold"/>
              <a:sym typeface="Glacial Indifference Bold"/>
            </a:endParaRPr>
          </a:p>
        </p:txBody>
      </p:sp>
      <p:sp>
        <p:nvSpPr>
          <p:cNvPr id="16" name="TextBox 16"/>
          <p:cNvSpPr txBox="1"/>
          <p:nvPr/>
        </p:nvSpPr>
        <p:spPr>
          <a:xfrm>
            <a:off x="4685676" y="1840447"/>
            <a:ext cx="13407459" cy="9285362"/>
          </a:xfrm>
          <a:prstGeom prst="rect">
            <a:avLst/>
          </a:prstGeom>
        </p:spPr>
        <p:txBody>
          <a:bodyPr lIns="0" tIns="0" rIns="0" bIns="0" rtlCol="0" anchor="t">
            <a:spAutoFit/>
          </a:bodyPr>
          <a:lstStyle/>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Your Parent can challenge a pupil record if it is:</a:t>
            </a:r>
            <a:endParaRPr lang="en-US" sz="4024" b="1" u="sng" dirty="0">
              <a:solidFill>
                <a:srgbClr val="201C35"/>
              </a:solidFill>
              <a:latin typeface="Glacial Indifference Bold"/>
              <a:ea typeface="Glacial Indifference Bold"/>
              <a:cs typeface="Glacial Indifference Bold"/>
              <a:sym typeface="Glacial Indifference Bold"/>
            </a:endParaRP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(1) Inaccurate.</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(2) An unsubstantiated personal conclusion or inference.</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(3) A conclusion or inference outside of the observer’s area of competence.</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(4) Not based on the personal observation of a named person with the time and place of the observation noted.</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(5) Misleading.</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(6) In violation of the privacy or other rights of the pupil.</a:t>
            </a: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7"/>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8"/>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9"/>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0"/>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extLst>
      <p:ext uri="{BB962C8B-B14F-4D97-AF65-F5344CB8AC3E}">
        <p14:creationId xmlns:p14="http://schemas.microsoft.com/office/powerpoint/2010/main" val="3650238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276600" y="59816"/>
            <a:ext cx="24099002"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4">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5">
              <a:alphaModFix amt="31000"/>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4685676" y="733135"/>
            <a:ext cx="12154524" cy="1445909"/>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LOCATE SCHOOL POLICIES</a:t>
            </a:r>
          </a:p>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[NOT LAW]</a:t>
            </a:r>
          </a:p>
        </p:txBody>
      </p:sp>
      <p:sp>
        <p:nvSpPr>
          <p:cNvPr id="16" name="TextBox 16"/>
          <p:cNvSpPr txBox="1"/>
          <p:nvPr/>
        </p:nvSpPr>
        <p:spPr>
          <a:xfrm>
            <a:off x="4685676" y="1840447"/>
            <a:ext cx="13407459" cy="10003508"/>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School Board Policies and Administrative Regulations are located on the board website</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BP/AR 5145.2 Freedom of Speech/Expression</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BP/ AR 5131.4 Student Disturbances on Campus</a:t>
            </a:r>
          </a:p>
          <a:p>
            <a:pPr marL="571500"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Local School Safety Plans prepared by school site council</a:t>
            </a:r>
          </a:p>
          <a:p>
            <a:pPr marL="571500"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Complaints concerning school employees</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BP/AR 1312.1</a:t>
            </a:r>
          </a:p>
          <a:p>
            <a:pPr marL="571500"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Uniform Complaint Procedures for discrimination/harassment</a:t>
            </a:r>
          </a:p>
          <a:p>
            <a:pPr marL="571500"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Public Records Act Request: File with designated officer in writing</a:t>
            </a:r>
          </a:p>
          <a:p>
            <a:pPr marL="571500" indent="-571500">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7"/>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8"/>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9"/>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0"/>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extLst>
      <p:ext uri="{BB962C8B-B14F-4D97-AF65-F5344CB8AC3E}">
        <p14:creationId xmlns:p14="http://schemas.microsoft.com/office/powerpoint/2010/main" val="82578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4058248" y="0"/>
            <a:ext cx="24099002"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5">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6">
              <a:alphaModFix amt="31000"/>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4685676" y="733135"/>
            <a:ext cx="13115740" cy="729615"/>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TRUANCY</a:t>
            </a:r>
          </a:p>
        </p:txBody>
      </p:sp>
      <p:sp>
        <p:nvSpPr>
          <p:cNvPr id="16" name="TextBox 16"/>
          <p:cNvSpPr txBox="1"/>
          <p:nvPr/>
        </p:nvSpPr>
        <p:spPr>
          <a:xfrm>
            <a:off x="4685676" y="1840447"/>
            <a:ext cx="13407459" cy="8564845"/>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Schools can mark you truant, tardy or absent; and require detention, community service, or Saturday school for those acts. </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If you are suspended or marked truant, you cannot be </a:t>
            </a:r>
            <a:r>
              <a:rPr lang="en-US" sz="4024" b="1" u="sng" dirty="0">
                <a:solidFill>
                  <a:srgbClr val="201C35"/>
                </a:solidFill>
                <a:latin typeface="Glacial Indifference Bold"/>
                <a:ea typeface="Glacial Indifference Bold"/>
                <a:cs typeface="Glacial Indifference Bold"/>
                <a:sym typeface="Glacial Indifference Bold"/>
              </a:rPr>
              <a:t>punished more harshly </a:t>
            </a:r>
            <a:r>
              <a:rPr lang="en-US" sz="4024" b="1" dirty="0">
                <a:solidFill>
                  <a:srgbClr val="201C35"/>
                </a:solidFill>
                <a:latin typeface="Glacial Indifference Bold"/>
                <a:ea typeface="Glacial Indifference Bold"/>
                <a:cs typeface="Glacial Indifference Bold"/>
                <a:sym typeface="Glacial Indifference Bold"/>
              </a:rPr>
              <a:t>because of the message or the political nature of your action.</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You have one excused absence per school year for civic/political activity with advance notice by pupil; and additional absences at admin discretion. Ed. Code, § 48205 (12)</a:t>
            </a: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8"/>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9"/>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10"/>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1"/>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extLst>
      <p:ext uri="{BB962C8B-B14F-4D97-AF65-F5344CB8AC3E}">
        <p14:creationId xmlns:p14="http://schemas.microsoft.com/office/powerpoint/2010/main" val="1787031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3276600" y="2391"/>
            <a:ext cx="24099002"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5">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6">
              <a:alphaModFix amt="31000"/>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4685676" y="733135"/>
            <a:ext cx="12154524" cy="702115"/>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TRUANCY</a:t>
            </a:r>
          </a:p>
        </p:txBody>
      </p:sp>
      <p:sp>
        <p:nvSpPr>
          <p:cNvPr id="16" name="TextBox 16"/>
          <p:cNvSpPr txBox="1"/>
          <p:nvPr/>
        </p:nvSpPr>
        <p:spPr>
          <a:xfrm>
            <a:off x="4685676" y="1840447"/>
            <a:ext cx="13407459" cy="8567217"/>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A Student is marked truant if 30+ minutes per school day on more than three occasions in a year; If habitually or chronically truant (or habitually insubordinate or disorderly) there can be more severe consequences such as a referral to a SARB/probation/DA. Ed. Code, § 48260, 48260.6 &amp; 48262</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Alternative/diversionary/mental health programs should be offered</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lvl="1">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8"/>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9"/>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10"/>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1"/>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extLst>
      <p:ext uri="{BB962C8B-B14F-4D97-AF65-F5344CB8AC3E}">
        <p14:creationId xmlns:p14="http://schemas.microsoft.com/office/powerpoint/2010/main" val="1870191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3276600" y="2391"/>
            <a:ext cx="24099002"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5">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6">
              <a:alphaModFix amt="31000"/>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4685676" y="733135"/>
            <a:ext cx="12154524" cy="702115"/>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DE-CRIMINALIZATION OF TRUANCY</a:t>
            </a:r>
          </a:p>
        </p:txBody>
      </p:sp>
      <p:sp>
        <p:nvSpPr>
          <p:cNvPr id="16" name="TextBox 16"/>
          <p:cNvSpPr txBox="1"/>
          <p:nvPr/>
        </p:nvSpPr>
        <p:spPr>
          <a:xfrm>
            <a:off x="4685676" y="1840447"/>
            <a:ext cx="13407459" cy="10003508"/>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Amendment of Education Code 48260.5</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Notice to Parent when a student is initially classified as Chronically Truant does not include threat of prosecution of Parent</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Instead offers alternative educational /mental health/supportive services &amp; programs</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Repeal of Penal Code Section 270.1: </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Parents cannot be arrested or face jail</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No DA prosecution</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No Fines</a:t>
            </a:r>
          </a:p>
          <a:p>
            <a:pPr marL="1028700" lvl="1" indent="-571500">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Focus is on Diversion Programs</a:t>
            </a:r>
          </a:p>
          <a:p>
            <a:pPr marL="1028700" lvl="1" indent="-571500">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8"/>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9"/>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10"/>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1"/>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extLst>
      <p:ext uri="{BB962C8B-B14F-4D97-AF65-F5344CB8AC3E}">
        <p14:creationId xmlns:p14="http://schemas.microsoft.com/office/powerpoint/2010/main" val="2431880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276600" y="0"/>
            <a:ext cx="24099002"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4">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5">
              <a:alphaModFix amt="31000"/>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4685676" y="733135"/>
            <a:ext cx="12154524" cy="702115"/>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LAW ENFORCEMENT</a:t>
            </a:r>
          </a:p>
        </p:txBody>
      </p:sp>
      <p:sp>
        <p:nvSpPr>
          <p:cNvPr id="16" name="TextBox 16"/>
          <p:cNvSpPr txBox="1"/>
          <p:nvPr/>
        </p:nvSpPr>
        <p:spPr>
          <a:xfrm>
            <a:off x="4685676" y="1840447"/>
            <a:ext cx="13407459" cy="9285362"/>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Police cannot arrest or charge students simply for lawful, peaceful expression or assembly. Peaceful protest is protected speech.</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Police can still enforce public safety laws (e.g., blocking roadways, unlawful assembly if violence/rioting) under Cal. Penal Code § 407-409.</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Curfew laws and juvenile misdemeanor ticketing authority vary by city/county, but recent movements in some CA cities have repealed or limited youth curfews. </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Specific local ordinances should be researched by jurisdiction (e.g., Los Angeles, San Diego, etc.), as there is no statewide youth curfew.</a:t>
            </a: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7"/>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8"/>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9"/>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0"/>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extLst>
      <p:ext uri="{BB962C8B-B14F-4D97-AF65-F5344CB8AC3E}">
        <p14:creationId xmlns:p14="http://schemas.microsoft.com/office/powerpoint/2010/main" val="1119546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276600" y="0"/>
            <a:ext cx="24099002"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4">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5">
              <a:alphaModFix amt="31000"/>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4685676" y="733135"/>
            <a:ext cx="12154524" cy="702115"/>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CURFEW LAWS</a:t>
            </a:r>
          </a:p>
        </p:txBody>
      </p:sp>
      <p:sp>
        <p:nvSpPr>
          <p:cNvPr id="16" name="TextBox 16"/>
          <p:cNvSpPr txBox="1"/>
          <p:nvPr/>
        </p:nvSpPr>
        <p:spPr>
          <a:xfrm>
            <a:off x="4685676" y="1840447"/>
            <a:ext cx="13407459" cy="10721653"/>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Los Angeles Daytime Curfew (LAMC § 45.04) – “It is unlawful for any minor under the age of 18, who is subject to compulsory education alone or with others, to be present in … any place open to the public during the hours of the day when the school is in session. This section shall not apply to public sidewalks immediately adjacent to school grounds, the entrance areas to schools, or to school grounds.”</a:t>
            </a:r>
          </a:p>
          <a:p>
            <a:pPr marL="1028700" lvl="1" indent="-571500">
              <a:lnSpc>
                <a:spcPts val="5553"/>
              </a:lnSpc>
              <a:buFont typeface="Courier New" panose="02070309020205020404" pitchFamily="49" charset="0"/>
              <a:buChar char="o"/>
            </a:pPr>
            <a:r>
              <a:rPr lang="en-US" sz="4024" b="1" dirty="0">
                <a:solidFill>
                  <a:srgbClr val="201C35"/>
                </a:solidFill>
                <a:latin typeface="Glacial Indifference Bold"/>
                <a:ea typeface="Glacial Indifference Bold"/>
                <a:cs typeface="Glacial Indifference Bold"/>
                <a:sym typeface="Glacial Indifference Bold"/>
              </a:rPr>
              <a:t>BUT → There is an exception pursuant to Cal. Educ. Code § 48205(12) (excused absence for civil/political). </a:t>
            </a:r>
          </a:p>
          <a:p>
            <a:pPr marL="1028700" lvl="1" indent="-571500">
              <a:lnSpc>
                <a:spcPts val="5553"/>
              </a:lnSpc>
              <a:buFont typeface="Courier New" panose="02070309020205020404" pitchFamily="49" charset="0"/>
              <a:buChar char="o"/>
            </a:pPr>
            <a:r>
              <a:rPr lang="en-US" sz="4024" b="1" dirty="0">
                <a:solidFill>
                  <a:srgbClr val="201C35"/>
                </a:solidFill>
                <a:latin typeface="Glacial Indifference Bold"/>
                <a:ea typeface="Glacial Indifference Bold"/>
                <a:cs typeface="Glacial Indifference Bold"/>
                <a:sym typeface="Glacial Indifference Bold"/>
              </a:rPr>
              <a:t>However, there is no broader Constitution-grounded exception to this daytime curfew related to school hours. </a:t>
            </a: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7"/>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8"/>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9"/>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0"/>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extLst>
      <p:ext uri="{BB962C8B-B14F-4D97-AF65-F5344CB8AC3E}">
        <p14:creationId xmlns:p14="http://schemas.microsoft.com/office/powerpoint/2010/main" val="2966678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276600" y="0"/>
            <a:ext cx="24099002"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4">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5">
              <a:alphaModFix amt="31000"/>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4685676" y="733135"/>
            <a:ext cx="12154524" cy="702115"/>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CURFEW LAWS</a:t>
            </a:r>
          </a:p>
        </p:txBody>
      </p:sp>
      <p:sp>
        <p:nvSpPr>
          <p:cNvPr id="16" name="TextBox 16"/>
          <p:cNvSpPr txBox="1"/>
          <p:nvPr/>
        </p:nvSpPr>
        <p:spPr>
          <a:xfrm>
            <a:off x="4685676" y="1840447"/>
            <a:ext cx="13407459" cy="10003508"/>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	Los Angeles Nighttime Curfew (LAMC § 45.03) – “It is unlawful for any minor under the age of eighteen years to be present in or upon any public place (unsupervised by parent) between the hours of 10:00 p.m. on any day and sunrise of the immediately following day.” </a:t>
            </a:r>
          </a:p>
          <a:p>
            <a:pPr algn="l">
              <a:lnSpc>
                <a:spcPts val="5553"/>
              </a:lnSpc>
            </a:pPr>
            <a:endParaRPr lang="en-US" sz="4024" b="1" dirty="0">
              <a:solidFill>
                <a:srgbClr val="201C35"/>
              </a:solidFill>
              <a:latin typeface="Glacial Indifference Bold"/>
              <a:ea typeface="Glacial Indifference Bold"/>
              <a:cs typeface="Glacial Indifference Bold"/>
              <a:sym typeface="Glacial Indifference Bold"/>
            </a:endParaRPr>
          </a:p>
          <a:p>
            <a:pPr marL="1485900" lvl="2" indent="-571500">
              <a:lnSpc>
                <a:spcPts val="5553"/>
              </a:lnSpc>
              <a:buFont typeface="Courier New" panose="02070309020205020404" pitchFamily="49" charset="0"/>
              <a:buChar char="o"/>
            </a:pPr>
            <a:r>
              <a:rPr lang="en-US" sz="4024" b="1" dirty="0">
                <a:solidFill>
                  <a:srgbClr val="201C35"/>
                </a:solidFill>
                <a:latin typeface="Glacial Indifference Bold"/>
                <a:ea typeface="Glacial Indifference Bold"/>
                <a:cs typeface="Glacial Indifference Bold"/>
                <a:sym typeface="Glacial Indifference Bold"/>
              </a:rPr>
              <a:t>BUT → There is an exception to this curfew if the minor is “exercising the rights guaranteed by the First Amendment of the United States Constitution and by Article I, Sections 2, 3, and 4 of the California Constitution.”</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7"/>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8"/>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9"/>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0"/>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extLst>
      <p:ext uri="{BB962C8B-B14F-4D97-AF65-F5344CB8AC3E}">
        <p14:creationId xmlns:p14="http://schemas.microsoft.com/office/powerpoint/2010/main" val="2919668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75434" y="3761228"/>
            <a:ext cx="7800858" cy="6864755"/>
          </a:xfrm>
          <a:custGeom>
            <a:avLst/>
            <a:gdLst/>
            <a:ahLst/>
            <a:cxnLst/>
            <a:rect l="l" t="t" r="r" b="b"/>
            <a:pathLst>
              <a:path w="7800858" h="6864755">
                <a:moveTo>
                  <a:pt x="0" y="0"/>
                </a:moveTo>
                <a:lnTo>
                  <a:pt x="7800858" y="0"/>
                </a:lnTo>
                <a:lnTo>
                  <a:pt x="7800858" y="6864755"/>
                </a:lnTo>
                <a:lnTo>
                  <a:pt x="0" y="68647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3276600" y="0"/>
            <a:ext cx="24099002" cy="13569562"/>
            <a:chOff x="0" y="0"/>
            <a:chExt cx="6370470" cy="3573876"/>
          </a:xfrm>
        </p:grpSpPr>
        <p:sp>
          <p:nvSpPr>
            <p:cNvPr id="4" name="Freeform 4"/>
            <p:cNvSpPr/>
            <p:nvPr/>
          </p:nvSpPr>
          <p:spPr>
            <a:xfrm>
              <a:off x="0" y="0"/>
              <a:ext cx="6370470" cy="3573876"/>
            </a:xfrm>
            <a:custGeom>
              <a:avLst/>
              <a:gdLst/>
              <a:ahLst/>
              <a:cxnLst/>
              <a:rect l="l" t="t" r="r" b="b"/>
              <a:pathLst>
                <a:path w="6370470" h="3573876">
                  <a:moveTo>
                    <a:pt x="0" y="0"/>
                  </a:moveTo>
                  <a:lnTo>
                    <a:pt x="6370470" y="0"/>
                  </a:lnTo>
                  <a:lnTo>
                    <a:pt x="6370470" y="3573876"/>
                  </a:lnTo>
                  <a:lnTo>
                    <a:pt x="0" y="3573876"/>
                  </a:lnTo>
                  <a:close/>
                </a:path>
              </a:pathLst>
            </a:custGeom>
            <a:gradFill rotWithShape="1">
              <a:gsLst>
                <a:gs pos="0">
                  <a:srgbClr val="0CC0DF">
                    <a:alpha val="100000"/>
                  </a:srgbClr>
                </a:gs>
                <a:gs pos="100000">
                  <a:srgbClr val="FFDE59">
                    <a:alpha val="100000"/>
                  </a:srgbClr>
                </a:gs>
              </a:gsLst>
              <a:lin ang="0"/>
            </a:gradFill>
          </p:spPr>
        </p:sp>
        <p:sp>
          <p:nvSpPr>
            <p:cNvPr id="5" name="TextBox 5"/>
            <p:cNvSpPr txBox="1"/>
            <p:nvPr/>
          </p:nvSpPr>
          <p:spPr>
            <a:xfrm>
              <a:off x="0" y="-28575"/>
              <a:ext cx="6370470" cy="360245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1356536"/>
            <a:ext cx="4076423" cy="11982519"/>
            <a:chOff x="0" y="0"/>
            <a:chExt cx="1073626" cy="3155890"/>
          </a:xfrm>
        </p:grpSpPr>
        <p:sp>
          <p:nvSpPr>
            <p:cNvPr id="7" name="Freeform 7"/>
            <p:cNvSpPr/>
            <p:nvPr/>
          </p:nvSpPr>
          <p:spPr>
            <a:xfrm>
              <a:off x="0" y="0"/>
              <a:ext cx="1073626" cy="3155890"/>
            </a:xfrm>
            <a:custGeom>
              <a:avLst/>
              <a:gdLst/>
              <a:ahLst/>
              <a:cxnLst/>
              <a:rect l="l" t="t" r="r" b="b"/>
              <a:pathLst>
                <a:path w="1073626" h="3155890">
                  <a:moveTo>
                    <a:pt x="0" y="0"/>
                  </a:moveTo>
                  <a:lnTo>
                    <a:pt x="1073626" y="0"/>
                  </a:lnTo>
                  <a:lnTo>
                    <a:pt x="1073626" y="3155890"/>
                  </a:lnTo>
                  <a:lnTo>
                    <a:pt x="0" y="3155890"/>
                  </a:lnTo>
                  <a:close/>
                </a:path>
              </a:pathLst>
            </a:custGeom>
            <a:solidFill>
              <a:srgbClr val="201C35"/>
            </a:solidFill>
          </p:spPr>
        </p:sp>
        <p:sp>
          <p:nvSpPr>
            <p:cNvPr id="8" name="TextBox 8"/>
            <p:cNvSpPr txBox="1"/>
            <p:nvPr/>
          </p:nvSpPr>
          <p:spPr>
            <a:xfrm>
              <a:off x="0" y="-28575"/>
              <a:ext cx="1073626" cy="318446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66622" y="3761228"/>
            <a:ext cx="4343045" cy="8345556"/>
            <a:chOff x="0" y="0"/>
            <a:chExt cx="687653" cy="1321388"/>
          </a:xfrm>
        </p:grpSpPr>
        <p:sp>
          <p:nvSpPr>
            <p:cNvPr id="10" name="Freeform 10"/>
            <p:cNvSpPr/>
            <p:nvPr/>
          </p:nvSpPr>
          <p:spPr>
            <a:xfrm>
              <a:off x="0" y="0"/>
              <a:ext cx="687653" cy="1321388"/>
            </a:xfrm>
            <a:custGeom>
              <a:avLst/>
              <a:gdLst/>
              <a:ahLst/>
              <a:cxnLst/>
              <a:rect l="l" t="t" r="r" b="b"/>
              <a:pathLst>
                <a:path w="687653" h="1321388">
                  <a:moveTo>
                    <a:pt x="229342" y="19070"/>
                  </a:moveTo>
                  <a:cubicBezTo>
                    <a:pt x="264482" y="7556"/>
                    <a:pt x="304675" y="0"/>
                    <a:pt x="344012" y="0"/>
                  </a:cubicBezTo>
                  <a:cubicBezTo>
                    <a:pt x="383350" y="0"/>
                    <a:pt x="421202" y="6476"/>
                    <a:pt x="456085" y="17990"/>
                  </a:cubicBezTo>
                  <a:cubicBezTo>
                    <a:pt x="456828" y="18350"/>
                    <a:pt x="457570" y="18350"/>
                    <a:pt x="458312" y="18710"/>
                  </a:cubicBezTo>
                  <a:cubicBezTo>
                    <a:pt x="589311" y="64765"/>
                    <a:pt x="685798" y="186379"/>
                    <a:pt x="687653" y="339799"/>
                  </a:cubicBezTo>
                  <a:lnTo>
                    <a:pt x="687653" y="1321388"/>
                  </a:lnTo>
                  <a:lnTo>
                    <a:pt x="0" y="1321388"/>
                  </a:lnTo>
                  <a:lnTo>
                    <a:pt x="0" y="340528"/>
                  </a:lnTo>
                  <a:cubicBezTo>
                    <a:pt x="1856" y="185660"/>
                    <a:pt x="96858" y="64045"/>
                    <a:pt x="229342" y="19070"/>
                  </a:cubicBezTo>
                  <a:close/>
                </a:path>
              </a:pathLst>
            </a:custGeom>
            <a:solidFill>
              <a:srgbClr val="CB6CE6">
                <a:alpha val="64706"/>
              </a:srgbClr>
            </a:solidFill>
          </p:spPr>
        </p:sp>
        <p:sp>
          <p:nvSpPr>
            <p:cNvPr id="11" name="TextBox 11"/>
            <p:cNvSpPr txBox="1"/>
            <p:nvPr/>
          </p:nvSpPr>
          <p:spPr>
            <a:xfrm>
              <a:off x="0" y="98425"/>
              <a:ext cx="687653" cy="122296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66622" y="3761228"/>
            <a:ext cx="4343045" cy="6904394"/>
            <a:chOff x="0" y="0"/>
            <a:chExt cx="641481" cy="1019800"/>
          </a:xfrm>
        </p:grpSpPr>
        <p:sp>
          <p:nvSpPr>
            <p:cNvPr id="13" name="Freeform 13"/>
            <p:cNvSpPr/>
            <p:nvPr/>
          </p:nvSpPr>
          <p:spPr>
            <a:xfrm>
              <a:off x="0" y="0"/>
              <a:ext cx="641481" cy="1019800"/>
            </a:xfrm>
            <a:custGeom>
              <a:avLst/>
              <a:gdLst/>
              <a:ahLst/>
              <a:cxnLst/>
              <a:rect l="l" t="t" r="r" b="b"/>
              <a:pathLst>
                <a:path w="641481" h="1019800">
                  <a:moveTo>
                    <a:pt x="213942" y="19070"/>
                  </a:moveTo>
                  <a:cubicBezTo>
                    <a:pt x="246723" y="7556"/>
                    <a:pt x="284218" y="0"/>
                    <a:pt x="320913" y="0"/>
                  </a:cubicBezTo>
                  <a:cubicBezTo>
                    <a:pt x="357610" y="0"/>
                    <a:pt x="392921" y="6476"/>
                    <a:pt x="425461" y="17990"/>
                  </a:cubicBezTo>
                  <a:cubicBezTo>
                    <a:pt x="426154" y="18350"/>
                    <a:pt x="426846" y="18350"/>
                    <a:pt x="427538" y="18710"/>
                  </a:cubicBezTo>
                  <a:cubicBezTo>
                    <a:pt x="549742" y="64765"/>
                    <a:pt x="639750" y="186379"/>
                    <a:pt x="641481" y="333100"/>
                  </a:cubicBezTo>
                  <a:lnTo>
                    <a:pt x="641481" y="1019800"/>
                  </a:lnTo>
                  <a:lnTo>
                    <a:pt x="0" y="1019800"/>
                  </a:lnTo>
                  <a:lnTo>
                    <a:pt x="0" y="333610"/>
                  </a:lnTo>
                  <a:cubicBezTo>
                    <a:pt x="1731" y="185660"/>
                    <a:pt x="90354" y="64045"/>
                    <a:pt x="213942" y="19070"/>
                  </a:cubicBezTo>
                  <a:close/>
                </a:path>
              </a:pathLst>
            </a:custGeom>
            <a:blipFill>
              <a:blip r:embed="rId5">
                <a:alphaModFix amt="63000"/>
              </a:blip>
              <a:stretch>
                <a:fillRect l="-46199" r="-46199"/>
              </a:stretch>
            </a:blipFill>
          </p:spPr>
        </p:sp>
      </p:grpSp>
      <p:sp>
        <p:nvSpPr>
          <p:cNvPr id="14" name="Freeform 14"/>
          <p:cNvSpPr/>
          <p:nvPr/>
        </p:nvSpPr>
        <p:spPr>
          <a:xfrm rot="1446812">
            <a:off x="15489325" y="5024906"/>
            <a:ext cx="3334587" cy="6669175"/>
          </a:xfrm>
          <a:custGeom>
            <a:avLst/>
            <a:gdLst/>
            <a:ahLst/>
            <a:cxnLst/>
            <a:rect l="l" t="t" r="r" b="b"/>
            <a:pathLst>
              <a:path w="3334587" h="6669175">
                <a:moveTo>
                  <a:pt x="0" y="0"/>
                </a:moveTo>
                <a:lnTo>
                  <a:pt x="3334587" y="0"/>
                </a:lnTo>
                <a:lnTo>
                  <a:pt x="3334587" y="6669175"/>
                </a:lnTo>
                <a:lnTo>
                  <a:pt x="0" y="6669175"/>
                </a:lnTo>
                <a:lnTo>
                  <a:pt x="0" y="0"/>
                </a:lnTo>
                <a:close/>
              </a:path>
            </a:pathLst>
          </a:custGeom>
          <a:blipFill>
            <a:blip r:embed="rId6">
              <a:alphaModFix amt="31000"/>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4685676" y="733135"/>
            <a:ext cx="12154524" cy="702115"/>
          </a:xfrm>
          <a:prstGeom prst="rect">
            <a:avLst/>
          </a:prstGeom>
        </p:spPr>
        <p:txBody>
          <a:bodyPr wrap="square" lIns="0" tIns="0" rIns="0" bIns="0" rtlCol="0" anchor="t">
            <a:spAutoFit/>
          </a:bodyPr>
          <a:lstStyle/>
          <a:p>
            <a:pPr marL="0" lvl="1" indent="0" algn="ctr">
              <a:lnSpc>
                <a:spcPts val="5805"/>
              </a:lnSpc>
              <a:spcBef>
                <a:spcPct val="0"/>
              </a:spcBef>
            </a:pPr>
            <a:r>
              <a:rPr lang="en-US" sz="4500" b="1" dirty="0">
                <a:solidFill>
                  <a:srgbClr val="000000"/>
                </a:solidFill>
                <a:latin typeface="Glacial Indifference Bold"/>
                <a:ea typeface="Glacial Indifference Bold"/>
                <a:cs typeface="Glacial Indifference Bold"/>
                <a:sym typeface="Glacial Indifference Bold"/>
              </a:rPr>
              <a:t>PROTECT YOURSELF BY:</a:t>
            </a:r>
          </a:p>
        </p:txBody>
      </p:sp>
      <p:sp>
        <p:nvSpPr>
          <p:cNvPr id="16" name="TextBox 16"/>
          <p:cNvSpPr txBox="1"/>
          <p:nvPr/>
        </p:nvSpPr>
        <p:spPr>
          <a:xfrm>
            <a:off x="4685676" y="1840447"/>
            <a:ext cx="13407459" cy="10003508"/>
          </a:xfrm>
          <a:prstGeom prst="rect">
            <a:avLst/>
          </a:prstGeom>
        </p:spPr>
        <p:txBody>
          <a:bodyPr lIns="0" tIns="0" rIns="0" bIns="0" rtlCol="0" anchor="t">
            <a:spAutoFit/>
          </a:bodyPr>
          <a:lstStyle/>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Providing advance written notice to the school that you will be participating in a civil/political activity and are excused by Cal. Educ. Code § 48205(12)</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Carry a copy of your written notice with you</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Walkout peacefully</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Document all of your activities (written documentation)</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Walkout as part of an organized protest or organized activity; limit disruption to school operations</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Participate in peaceful protests</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Appeal suspension, inaccurate record, or clear truancy/absence</a:t>
            </a:r>
          </a:p>
          <a:p>
            <a:pPr marL="571500" indent="-571500" algn="l">
              <a:lnSpc>
                <a:spcPts val="5553"/>
              </a:lnSpc>
              <a:buFont typeface="Arial" panose="020B0604020202020204" pitchFamily="34" charset="0"/>
              <a:buChar char="•"/>
            </a:pPr>
            <a:r>
              <a:rPr lang="en-US" sz="4024" b="1" dirty="0">
                <a:solidFill>
                  <a:srgbClr val="201C35"/>
                </a:solidFill>
                <a:latin typeface="Glacial Indifference Bold"/>
                <a:ea typeface="Glacial Indifference Bold"/>
                <a:cs typeface="Glacial Indifference Bold"/>
                <a:sym typeface="Glacial Indifference Bold"/>
              </a:rPr>
              <a:t>File complaints if necessary</a:t>
            </a:r>
          </a:p>
          <a:p>
            <a:pPr marL="571500" indent="-571500" algn="l">
              <a:lnSpc>
                <a:spcPts val="5553"/>
              </a:lnSpc>
              <a:buFont typeface="Arial" panose="020B0604020202020204" pitchFamily="34" charset="0"/>
              <a:buChar char="•"/>
            </a:pPr>
            <a:endParaRPr lang="en-US" sz="4024" b="1" dirty="0">
              <a:solidFill>
                <a:srgbClr val="201C35"/>
              </a:solidFill>
              <a:latin typeface="Glacial Indifference Bold"/>
              <a:ea typeface="Glacial Indifference Bold"/>
              <a:cs typeface="Glacial Indifference Bold"/>
              <a:sym typeface="Glacial Indifference Bold"/>
            </a:endParaRPr>
          </a:p>
        </p:txBody>
      </p:sp>
      <p:grpSp>
        <p:nvGrpSpPr>
          <p:cNvPr id="17" name="Group 17"/>
          <p:cNvGrpSpPr/>
          <p:nvPr/>
        </p:nvGrpSpPr>
        <p:grpSpPr>
          <a:xfrm>
            <a:off x="534852" y="4114703"/>
            <a:ext cx="3174170" cy="1623094"/>
            <a:chOff x="0" y="0"/>
            <a:chExt cx="1432329" cy="732414"/>
          </a:xfrm>
        </p:grpSpPr>
        <p:sp>
          <p:nvSpPr>
            <p:cNvPr id="18" name="Freeform 18"/>
            <p:cNvSpPr/>
            <p:nvPr/>
          </p:nvSpPr>
          <p:spPr>
            <a:xfrm>
              <a:off x="0" y="0"/>
              <a:ext cx="1432329" cy="732414"/>
            </a:xfrm>
            <a:custGeom>
              <a:avLst/>
              <a:gdLst/>
              <a:ahLst/>
              <a:cxnLst/>
              <a:rect l="l" t="t" r="r" b="b"/>
              <a:pathLst>
                <a:path w="1432329" h="732414">
                  <a:moveTo>
                    <a:pt x="1229129" y="0"/>
                  </a:moveTo>
                  <a:cubicBezTo>
                    <a:pt x="1341354" y="0"/>
                    <a:pt x="1432329" y="163956"/>
                    <a:pt x="1432329" y="366207"/>
                  </a:cubicBezTo>
                  <a:cubicBezTo>
                    <a:pt x="1432329" y="568457"/>
                    <a:pt x="1341354" y="732414"/>
                    <a:pt x="1229129" y="732414"/>
                  </a:cubicBezTo>
                  <a:lnTo>
                    <a:pt x="203200" y="732414"/>
                  </a:lnTo>
                  <a:cubicBezTo>
                    <a:pt x="90976" y="732414"/>
                    <a:pt x="0" y="568457"/>
                    <a:pt x="0" y="366207"/>
                  </a:cubicBezTo>
                  <a:cubicBezTo>
                    <a:pt x="0" y="163956"/>
                    <a:pt x="90976" y="0"/>
                    <a:pt x="203200" y="0"/>
                  </a:cubicBezTo>
                  <a:close/>
                </a:path>
              </a:pathLst>
            </a:custGeom>
            <a:solidFill>
              <a:srgbClr val="FFFFFF"/>
            </a:solidFill>
          </p:spPr>
        </p:sp>
        <p:sp>
          <p:nvSpPr>
            <p:cNvPr id="19" name="TextBox 19"/>
            <p:cNvSpPr txBox="1"/>
            <p:nvPr/>
          </p:nvSpPr>
          <p:spPr>
            <a:xfrm>
              <a:off x="0" y="19050"/>
              <a:ext cx="1432329" cy="713364"/>
            </a:xfrm>
            <a:prstGeom prst="rect">
              <a:avLst/>
            </a:prstGeom>
          </p:spPr>
          <p:txBody>
            <a:bodyPr lIns="50800" tIns="50800" rIns="50800" bIns="50800" rtlCol="0" anchor="ctr"/>
            <a:lstStyle/>
            <a:p>
              <a:pPr algn="ctr">
                <a:lnSpc>
                  <a:spcPts val="4739"/>
                </a:lnSpc>
              </a:pPr>
              <a:endParaRPr/>
            </a:p>
          </p:txBody>
        </p:sp>
      </p:grpSp>
      <p:sp>
        <p:nvSpPr>
          <p:cNvPr id="20" name="Freeform 20"/>
          <p:cNvSpPr/>
          <p:nvPr/>
        </p:nvSpPr>
        <p:spPr>
          <a:xfrm flipH="1">
            <a:off x="275349" y="2920471"/>
            <a:ext cx="3655077" cy="4068709"/>
          </a:xfrm>
          <a:custGeom>
            <a:avLst/>
            <a:gdLst/>
            <a:ahLst/>
            <a:cxnLst/>
            <a:rect l="l" t="t" r="r" b="b"/>
            <a:pathLst>
              <a:path w="3655077" h="4068709">
                <a:moveTo>
                  <a:pt x="3655077" y="0"/>
                </a:moveTo>
                <a:lnTo>
                  <a:pt x="0" y="0"/>
                </a:lnTo>
                <a:lnTo>
                  <a:pt x="0" y="4068709"/>
                </a:lnTo>
                <a:lnTo>
                  <a:pt x="3655077" y="4068709"/>
                </a:lnTo>
                <a:lnTo>
                  <a:pt x="3655077" y="0"/>
                </a:lnTo>
                <a:close/>
              </a:path>
            </a:pathLst>
          </a:custGeom>
          <a:blipFill>
            <a:blip r:embed="rId8"/>
            <a:stretch>
              <a:fillRect l="-602" r="-104837" b="-61736"/>
            </a:stretch>
          </a:blipFill>
        </p:spPr>
      </p:sp>
      <p:sp>
        <p:nvSpPr>
          <p:cNvPr id="21" name="Freeform 21"/>
          <p:cNvSpPr/>
          <p:nvPr/>
        </p:nvSpPr>
        <p:spPr>
          <a:xfrm flipH="1">
            <a:off x="0" y="5499015"/>
            <a:ext cx="1554278" cy="4787985"/>
          </a:xfrm>
          <a:custGeom>
            <a:avLst/>
            <a:gdLst/>
            <a:ahLst/>
            <a:cxnLst/>
            <a:rect l="l" t="t" r="r" b="b"/>
            <a:pathLst>
              <a:path w="1554278" h="4787985">
                <a:moveTo>
                  <a:pt x="1554278" y="0"/>
                </a:moveTo>
                <a:lnTo>
                  <a:pt x="0" y="0"/>
                </a:lnTo>
                <a:lnTo>
                  <a:pt x="0" y="4787985"/>
                </a:lnTo>
                <a:lnTo>
                  <a:pt x="1554278" y="4787985"/>
                </a:lnTo>
                <a:lnTo>
                  <a:pt x="1554278" y="0"/>
                </a:lnTo>
                <a:close/>
              </a:path>
            </a:pathLst>
          </a:custGeom>
          <a:blipFill>
            <a:blip r:embed="rId9"/>
            <a:stretch>
              <a:fillRect l="-204498" t="-31526" r="-157832"/>
            </a:stretch>
          </a:blipFill>
        </p:spPr>
      </p:sp>
      <p:sp>
        <p:nvSpPr>
          <p:cNvPr id="22" name="TextBox 22"/>
          <p:cNvSpPr txBox="1"/>
          <p:nvPr/>
        </p:nvSpPr>
        <p:spPr>
          <a:xfrm>
            <a:off x="461891" y="3272255"/>
            <a:ext cx="3281992" cy="3991869"/>
          </a:xfrm>
          <a:prstGeom prst="rect">
            <a:avLst/>
          </a:prstGeom>
        </p:spPr>
        <p:txBody>
          <a:bodyPr lIns="0" tIns="0" rIns="0" bIns="0" rtlCol="0" anchor="t">
            <a:spAutoFit/>
          </a:bodyPr>
          <a:lstStyle/>
          <a:p>
            <a:pPr algn="ctr">
              <a:lnSpc>
                <a:spcPts val="4587"/>
              </a:lnSpc>
            </a:pPr>
            <a:r>
              <a:rPr lang="en-US" sz="2104" b="1" spc="52">
                <a:solidFill>
                  <a:srgbClr val="000000"/>
                </a:solidFill>
                <a:latin typeface="Glacial Indifference Bold"/>
                <a:ea typeface="Glacial Indifference Bold"/>
                <a:cs typeface="Glacial Indifference Bold"/>
                <a:sym typeface="Glacial Indifference Bold"/>
              </a:rPr>
              <a:t>FREE SPEECH RIGHTS</a:t>
            </a: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STUDENT WALKOUTS</a:t>
            </a:r>
          </a:p>
          <a:p>
            <a:pPr algn="ctr">
              <a:lnSpc>
                <a:spcPts val="261"/>
              </a:lnSpc>
            </a:pPr>
            <a:endParaRPr lang="en-US" sz="2104" b="1" spc="52">
              <a:solidFill>
                <a:srgbClr val="000000"/>
              </a:solidFill>
              <a:latin typeface="Glacial Indifference Bold"/>
              <a:ea typeface="Glacial Indifference Bold"/>
              <a:cs typeface="Glacial Indifference Bold"/>
              <a:sym typeface="Glacial Indifference Bold"/>
            </a:endParaRPr>
          </a:p>
          <a:p>
            <a:pPr algn="ctr">
              <a:lnSpc>
                <a:spcPts val="5261"/>
              </a:lnSpc>
            </a:pPr>
            <a:r>
              <a:rPr lang="en-US" sz="2104" b="1" spc="52">
                <a:solidFill>
                  <a:srgbClr val="000000"/>
                </a:solidFill>
                <a:latin typeface="Glacial Indifference Bold"/>
                <a:ea typeface="Glacial Indifference Bold"/>
                <a:cs typeface="Glacial Indifference Bold"/>
                <a:sym typeface="Glacial Indifference Bold"/>
              </a:rPr>
              <a:t>AND SCHOOL DISCIPLINE</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WEBINAR </a:t>
            </a:r>
          </a:p>
          <a:p>
            <a:pPr algn="ctr">
              <a:lnSpc>
                <a:spcPts val="4587"/>
              </a:lnSpc>
            </a:pPr>
            <a:r>
              <a:rPr lang="en-US" sz="2104" b="1" spc="86">
                <a:solidFill>
                  <a:srgbClr val="000000"/>
                </a:solidFill>
                <a:latin typeface="Glacial Indifference Bold"/>
                <a:ea typeface="Glacial Indifference Bold"/>
                <a:cs typeface="Glacial Indifference Bold"/>
                <a:sym typeface="Glacial Indifference Bold"/>
              </a:rPr>
              <a:t>02/21/2026</a:t>
            </a:r>
          </a:p>
          <a:p>
            <a:pPr algn="just">
              <a:lnSpc>
                <a:spcPts val="8205"/>
              </a:lnSpc>
            </a:pPr>
            <a:endParaRPr lang="en-US" sz="2104" b="1" spc="86">
              <a:solidFill>
                <a:srgbClr val="000000"/>
              </a:solidFill>
              <a:latin typeface="Glacial Indifference Bold"/>
              <a:ea typeface="Glacial Indifference Bold"/>
              <a:cs typeface="Glacial Indifference Bold"/>
              <a:sym typeface="Glacial Indifference Bold"/>
            </a:endParaRPr>
          </a:p>
        </p:txBody>
      </p:sp>
      <p:sp>
        <p:nvSpPr>
          <p:cNvPr id="23" name="Freeform 23"/>
          <p:cNvSpPr/>
          <p:nvPr/>
        </p:nvSpPr>
        <p:spPr>
          <a:xfrm>
            <a:off x="1023469" y="288082"/>
            <a:ext cx="1762862" cy="492678"/>
          </a:xfrm>
          <a:custGeom>
            <a:avLst/>
            <a:gdLst/>
            <a:ahLst/>
            <a:cxnLst/>
            <a:rect l="l" t="t" r="r" b="b"/>
            <a:pathLst>
              <a:path w="1762862" h="492678">
                <a:moveTo>
                  <a:pt x="0" y="0"/>
                </a:moveTo>
                <a:lnTo>
                  <a:pt x="1762863" y="0"/>
                </a:lnTo>
                <a:lnTo>
                  <a:pt x="1762863" y="492678"/>
                </a:lnTo>
                <a:lnTo>
                  <a:pt x="0" y="492678"/>
                </a:lnTo>
                <a:lnTo>
                  <a:pt x="0" y="0"/>
                </a:lnTo>
                <a:close/>
              </a:path>
            </a:pathLst>
          </a:custGeom>
          <a:blipFill>
            <a:blip r:embed="rId10"/>
            <a:stretch>
              <a:fillRect/>
            </a:stretch>
          </a:blipFill>
        </p:spPr>
      </p:sp>
      <p:sp>
        <p:nvSpPr>
          <p:cNvPr id="24" name="Freeform 24"/>
          <p:cNvSpPr/>
          <p:nvPr/>
        </p:nvSpPr>
        <p:spPr>
          <a:xfrm>
            <a:off x="486584" y="1097727"/>
            <a:ext cx="2836633" cy="434050"/>
          </a:xfrm>
          <a:custGeom>
            <a:avLst/>
            <a:gdLst/>
            <a:ahLst/>
            <a:cxnLst/>
            <a:rect l="l" t="t" r="r" b="b"/>
            <a:pathLst>
              <a:path w="2836633" h="434050">
                <a:moveTo>
                  <a:pt x="0" y="0"/>
                </a:moveTo>
                <a:lnTo>
                  <a:pt x="2836633" y="0"/>
                </a:lnTo>
                <a:lnTo>
                  <a:pt x="2836633" y="434050"/>
                </a:lnTo>
                <a:lnTo>
                  <a:pt x="0" y="434050"/>
                </a:lnTo>
                <a:lnTo>
                  <a:pt x="0" y="0"/>
                </a:lnTo>
                <a:close/>
              </a:path>
            </a:pathLst>
          </a:custGeom>
          <a:blipFill>
            <a:blip r:embed="rId11"/>
            <a:stretch>
              <a:fillRect/>
            </a:stretch>
          </a:blipFill>
        </p:spPr>
      </p:sp>
      <p:sp>
        <p:nvSpPr>
          <p:cNvPr id="25" name="TextBox 25"/>
          <p:cNvSpPr txBox="1"/>
          <p:nvPr/>
        </p:nvSpPr>
        <p:spPr>
          <a:xfrm>
            <a:off x="0" y="1700785"/>
            <a:ext cx="4076423" cy="1554861"/>
          </a:xfrm>
          <a:prstGeom prst="rect">
            <a:avLst/>
          </a:prstGeom>
        </p:spPr>
        <p:txBody>
          <a:bodyPr lIns="0" tIns="0" rIns="0" bIns="0" rtlCol="0" anchor="t">
            <a:spAutoFit/>
          </a:bodyPr>
          <a:lstStyle/>
          <a:p>
            <a:pPr marL="0" lvl="1" indent="0" algn="ctr">
              <a:lnSpc>
                <a:spcPts val="6191"/>
              </a:lnSpc>
              <a:spcBef>
                <a:spcPct val="0"/>
              </a:spcBef>
            </a:pPr>
            <a:r>
              <a:rPr lang="en-US" sz="4799" b="1" spc="-19">
                <a:solidFill>
                  <a:srgbClr val="FFFFFF"/>
                </a:solidFill>
                <a:latin typeface="Glacial Indifference Bold"/>
                <a:ea typeface="Glacial Indifference Bold"/>
                <a:cs typeface="Glacial Indifference Bold"/>
                <a:sym typeface="Glacial Indifference Bold"/>
              </a:rPr>
              <a:t>KNOW YOUR RIGHTS</a:t>
            </a:r>
          </a:p>
        </p:txBody>
      </p:sp>
    </p:spTree>
    <p:extLst>
      <p:ext uri="{BB962C8B-B14F-4D97-AF65-F5344CB8AC3E}">
        <p14:creationId xmlns:p14="http://schemas.microsoft.com/office/powerpoint/2010/main" val="30525740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618</TotalTime>
  <Words>2032</Words>
  <Application>Microsoft Macintosh PowerPoint</Application>
  <PresentationFormat>Custom</PresentationFormat>
  <Paragraphs>308</Paragraphs>
  <Slides>21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Calibri</vt:lpstr>
      <vt:lpstr>Glacial Indifference Bold</vt:lpstr>
      <vt:lpstr>Courier New</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KYR Free Speech Rights Student Walkouts &amp; School Discipline</dc:title>
  <cp:lastModifiedBy>Rosa Hirji</cp:lastModifiedBy>
  <cp:revision>9</cp:revision>
  <cp:lastPrinted>2026-02-21T18:21:10Z</cp:lastPrinted>
  <dcterms:created xsi:type="dcterms:W3CDTF">2006-08-16T00:00:00Z</dcterms:created>
  <dcterms:modified xsi:type="dcterms:W3CDTF">2026-02-21T19:54:32Z</dcterms:modified>
  <dc:identifier>DAHB4ij5BoE</dc:identifier>
</cp:coreProperties>
</file>